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Lst>
  <p:sldSz cy="10692000" cx="7560000"/>
  <p:notesSz cx="6858000" cy="9144000"/>
  <p:embeddedFontLst>
    <p:embeddedFont>
      <p:font typeface="Russo One"/>
      <p:regular r:id="rId12"/>
    </p:embeddedFont>
    <p:embeddedFont>
      <p:font typeface="Barlow SemiBold"/>
      <p:regular r:id="rId13"/>
      <p:bold r:id="rId14"/>
      <p:italic r:id="rId15"/>
      <p:boldItalic r:id="rId16"/>
    </p:embeddedFont>
    <p:embeddedFont>
      <p:font typeface="Barlow"/>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4D0D8C-DC7D-4CA2-B315-DF442AFC716E}">
  <a:tblStyle styleId="{3B4D0D8C-DC7D-4CA2-B315-DF442AFC716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arlow-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font" Target="fonts/BarlowSemiBold-regular.fntdata"/><Relationship Id="rId12" Type="http://schemas.openxmlformats.org/officeDocument/2006/relationships/font" Target="fonts/RussoOn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font" Target="fonts/BarlowSemiBold-italic.fntdata"/><Relationship Id="rId14" Type="http://schemas.openxmlformats.org/officeDocument/2006/relationships/font" Target="fonts/BarlowSemiBold-bold.fntdata"/><Relationship Id="rId17" Type="http://schemas.openxmlformats.org/officeDocument/2006/relationships/font" Target="fonts/Barlow-regular.fntdata"/><Relationship Id="rId16" Type="http://schemas.openxmlformats.org/officeDocument/2006/relationships/font" Target="fonts/BarlowSemiBold-boldItalic.fntdata"/><Relationship Id="rId5" Type="http://schemas.openxmlformats.org/officeDocument/2006/relationships/slideMaster" Target="slideMasters/slideMaster1.xml"/><Relationship Id="rId19" Type="http://schemas.openxmlformats.org/officeDocument/2006/relationships/font" Target="fonts/Barlow-italic.fntdata"/><Relationship Id="rId6" Type="http://schemas.openxmlformats.org/officeDocument/2006/relationships/notesMaster" Target="notesMasters/notesMaster1.xml"/><Relationship Id="rId18" Type="http://schemas.openxmlformats.org/officeDocument/2006/relationships/font" Target="fonts/Barlow-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5d3dd1a447_0_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5d3dd1a44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70ed629c6e_1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70ed629c6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ce0255c595_1_1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ce0255c59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3541860205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35418602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2.jpg"/><Relationship Id="rId5"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rive.google.com/file/d/1rD1nhxoGM08ET68Css9k2nZXd6Vq3XhU/view?usp=sharing" TargetMode="External"/><Relationship Id="rId4" Type="http://schemas.openxmlformats.org/officeDocument/2006/relationships/image" Target="../media/image1.png"/><Relationship Id="rId5"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8.png"/><Relationship Id="rId13" Type="http://schemas.openxmlformats.org/officeDocument/2006/relationships/image" Target="../media/image12.png"/><Relationship Id="rId12"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53" name="Shape 53"/>
        <p:cNvGrpSpPr/>
        <p:nvPr/>
      </p:nvGrpSpPr>
      <p:grpSpPr>
        <a:xfrm>
          <a:off x="0" y="0"/>
          <a:ext cx="0" cy="0"/>
          <a:chOff x="0" y="0"/>
          <a:chExt cx="0" cy="0"/>
        </a:xfrm>
      </p:grpSpPr>
      <p:sp>
        <p:nvSpPr>
          <p:cNvPr id="54" name="Google Shape;54;p13"/>
          <p:cNvSpPr/>
          <p:nvPr/>
        </p:nvSpPr>
        <p:spPr>
          <a:xfrm>
            <a:off x="3666150" y="1026250"/>
            <a:ext cx="3728400" cy="9555900"/>
          </a:xfrm>
          <a:prstGeom prst="roundRect">
            <a:avLst>
              <a:gd fmla="val 2948" name="adj"/>
            </a:avLst>
          </a:prstGeom>
          <a:solidFill>
            <a:srgbClr val="F7F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726300" y="3095775"/>
            <a:ext cx="3562200" cy="739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32500" lnSpcReduction="20000"/>
          </a:bodyPr>
          <a:lstStyle/>
          <a:p>
            <a:pPr indent="0" lvl="0" marL="0" rtl="0" algn="ctr">
              <a:lnSpc>
                <a:spcPct val="115000"/>
              </a:lnSpc>
              <a:spcBef>
                <a:spcPts val="0"/>
              </a:spcBef>
              <a:spcAft>
                <a:spcPts val="0"/>
              </a:spcAft>
              <a:buClr>
                <a:schemeClr val="dk1"/>
              </a:buClr>
              <a:buSzPts val="358"/>
              <a:buFont typeface="Arial"/>
              <a:buNone/>
            </a:pPr>
            <a:r>
              <a:rPr b="1" lang="uk" sz="5600">
                <a:solidFill>
                  <a:srgbClr val="38761D"/>
                </a:solidFill>
                <a:latin typeface="Barlow"/>
                <a:ea typeface="Barlow"/>
                <a:cs typeface="Barlow"/>
                <a:sym typeface="Barlow"/>
              </a:rPr>
              <a:t> </a:t>
            </a:r>
            <a:r>
              <a:rPr b="1" lang="uk" sz="6800">
                <a:solidFill>
                  <a:srgbClr val="38761D"/>
                </a:solidFill>
                <a:latin typeface="Barlow"/>
                <a:ea typeface="Barlow"/>
                <a:cs typeface="Barlow"/>
                <a:sym typeface="Barlow"/>
              </a:rPr>
              <a:t>Updates</a:t>
            </a:r>
            <a:br>
              <a:rPr b="1" lang="uk" sz="6800">
                <a:solidFill>
                  <a:srgbClr val="38761D"/>
                </a:solidFill>
                <a:latin typeface="Barlow"/>
                <a:ea typeface="Barlow"/>
                <a:cs typeface="Barlow"/>
                <a:sym typeface="Barlow"/>
              </a:rPr>
            </a:br>
            <a:endParaRPr sz="1569">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rPr b="1" lang="uk" sz="5600">
                <a:solidFill>
                  <a:srgbClr val="38761D"/>
                </a:solidFill>
                <a:latin typeface="Barlow"/>
                <a:ea typeface="Barlow"/>
                <a:cs typeface="Barlow"/>
                <a:sym typeface="Barlow"/>
              </a:rPr>
              <a:t>Goal Setting Conferences</a:t>
            </a:r>
            <a:endParaRPr b="1" sz="5600">
              <a:solidFill>
                <a:srgbClr val="38761D"/>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rPr lang="uk" sz="4600">
                <a:latin typeface="Barlow"/>
                <a:ea typeface="Barlow"/>
                <a:cs typeface="Barlow"/>
                <a:sym typeface="Barlow"/>
              </a:rPr>
              <a:t>It was great to see so many parents at school yesterday for the goal setting conferences.</a:t>
            </a:r>
            <a:endParaRPr sz="4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rPr lang="uk" sz="4600">
                <a:solidFill>
                  <a:schemeClr val="dk1"/>
                </a:solidFill>
                <a:latin typeface="Barlow"/>
                <a:ea typeface="Barlow"/>
                <a:cs typeface="Barlow"/>
                <a:sym typeface="Barlow"/>
              </a:rPr>
              <a:t>There is a further opportunity tomorrow. </a:t>
            </a:r>
            <a:r>
              <a:rPr b="1" lang="uk" sz="4600">
                <a:solidFill>
                  <a:schemeClr val="dk1"/>
                </a:solidFill>
                <a:latin typeface="Barlow"/>
                <a:ea typeface="Barlow"/>
                <a:cs typeface="Barlow"/>
                <a:sym typeface="Barlow"/>
              </a:rPr>
              <a:t>Thursday 12 March</a:t>
            </a:r>
            <a:r>
              <a:rPr lang="uk" sz="4600">
                <a:solidFill>
                  <a:schemeClr val="dk1"/>
                </a:solidFill>
                <a:latin typeface="Barlow"/>
                <a:ea typeface="Barlow"/>
                <a:cs typeface="Barlow"/>
                <a:sym typeface="Barlow"/>
              </a:rPr>
              <a:t>. This is an opportunity to share learning and social goals with your child and their teacher.  </a:t>
            </a:r>
            <a:endParaRPr sz="460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rPr lang="uk" sz="4600">
                <a:solidFill>
                  <a:schemeClr val="dk1"/>
                </a:solidFill>
                <a:latin typeface="Barlow"/>
                <a:ea typeface="Barlow"/>
                <a:cs typeface="Barlow"/>
                <a:sym typeface="Barlow"/>
              </a:rPr>
              <a:t>Please contact us at school to make a booking if you are having any issues.</a:t>
            </a:r>
            <a:endParaRPr sz="4922">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sz="5600">
              <a:solidFill>
                <a:schemeClr val="dk1"/>
              </a:solidFill>
              <a:highlight>
                <a:srgbClr val="FFFF00"/>
              </a:highlight>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sz="48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b="1" sz="5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b="1" sz="5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b="1" sz="5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b="1" sz="5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b="1" sz="5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b="1" sz="5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b="1" sz="5600">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sz="4922">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sz="4922">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sz="10984">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r>
              <a:t/>
            </a:r>
            <a:endParaRPr sz="4922">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358"/>
              <a:buFont typeface="Arial"/>
              <a:buNone/>
            </a:pPr>
            <a:br>
              <a:rPr lang="uk" sz="4922">
                <a:solidFill>
                  <a:schemeClr val="dk1"/>
                </a:solidFill>
                <a:latin typeface="Barlow"/>
                <a:ea typeface="Barlow"/>
                <a:cs typeface="Barlow"/>
                <a:sym typeface="Barlow"/>
              </a:rPr>
            </a:br>
            <a:br>
              <a:rPr lang="uk" sz="4922">
                <a:solidFill>
                  <a:schemeClr val="dk1"/>
                </a:solidFill>
                <a:latin typeface="Barlow"/>
                <a:ea typeface="Barlow"/>
                <a:cs typeface="Barlow"/>
                <a:sym typeface="Barlow"/>
              </a:rPr>
            </a:br>
            <a:endParaRPr sz="4922">
              <a:solidFill>
                <a:schemeClr val="dk1"/>
              </a:solidFill>
              <a:latin typeface="Barlow"/>
              <a:ea typeface="Barlow"/>
              <a:cs typeface="Barlow"/>
              <a:sym typeface="Barlow"/>
            </a:endParaRPr>
          </a:p>
          <a:p>
            <a:pPr indent="0" lvl="0" marL="0" rtl="0" algn="ctr">
              <a:lnSpc>
                <a:spcPct val="115000"/>
              </a:lnSpc>
              <a:spcBef>
                <a:spcPts val="0"/>
              </a:spcBef>
              <a:spcAft>
                <a:spcPts val="0"/>
              </a:spcAft>
              <a:buClr>
                <a:schemeClr val="dk1"/>
              </a:buClr>
              <a:buSzPts val="358"/>
              <a:buFont typeface="Arial"/>
              <a:buNone/>
            </a:pPr>
            <a:r>
              <a:rPr lang="uk" sz="4922">
                <a:solidFill>
                  <a:schemeClr val="dk1"/>
                </a:solidFill>
                <a:latin typeface="Barlow"/>
                <a:ea typeface="Barlow"/>
                <a:cs typeface="Barlow"/>
                <a:sym typeface="Barlow"/>
              </a:rPr>
              <a:t>Our Whānau Group Leaders for 2026</a:t>
            </a:r>
            <a:endParaRPr b="1" sz="5000">
              <a:latin typeface="Barlow"/>
              <a:ea typeface="Barlow"/>
              <a:cs typeface="Barlow"/>
              <a:sym typeface="Barlow"/>
            </a:endParaRPr>
          </a:p>
        </p:txBody>
      </p:sp>
      <p:sp>
        <p:nvSpPr>
          <p:cNvPr id="56" name="Google Shape;56;p13"/>
          <p:cNvSpPr txBox="1"/>
          <p:nvPr/>
        </p:nvSpPr>
        <p:spPr>
          <a:xfrm>
            <a:off x="2471500" y="209599"/>
            <a:ext cx="4564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uk" sz="3200">
                <a:solidFill>
                  <a:srgbClr val="38761D"/>
                </a:solidFill>
                <a:latin typeface="Russo One"/>
                <a:ea typeface="Russo One"/>
                <a:cs typeface="Russo One"/>
                <a:sym typeface="Russo One"/>
              </a:rPr>
              <a:t>School Newsletter</a:t>
            </a:r>
            <a:endParaRPr sz="3200">
              <a:solidFill>
                <a:srgbClr val="38761D"/>
              </a:solidFill>
              <a:latin typeface="Russo One"/>
              <a:ea typeface="Russo One"/>
              <a:cs typeface="Russo One"/>
              <a:sym typeface="Russo One"/>
            </a:endParaRPr>
          </a:p>
        </p:txBody>
      </p:sp>
      <p:sp>
        <p:nvSpPr>
          <p:cNvPr id="57" name="Google Shape;57;p13"/>
          <p:cNvSpPr txBox="1"/>
          <p:nvPr/>
        </p:nvSpPr>
        <p:spPr>
          <a:xfrm>
            <a:off x="19125" y="749350"/>
            <a:ext cx="2747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uk" sz="1600">
                <a:solidFill>
                  <a:schemeClr val="lt1"/>
                </a:solidFill>
                <a:latin typeface="Barlow"/>
                <a:ea typeface="Barlow"/>
                <a:cs typeface="Barlow"/>
                <a:sym typeface="Barlow"/>
              </a:rPr>
              <a:t>Week 6, Term 1 2026</a:t>
            </a:r>
            <a:endParaRPr sz="1600">
              <a:solidFill>
                <a:schemeClr val="lt1"/>
              </a:solidFill>
              <a:latin typeface="Barlow"/>
              <a:ea typeface="Barlow"/>
              <a:cs typeface="Barlow"/>
              <a:sym typeface="Barlow"/>
            </a:endParaRPr>
          </a:p>
        </p:txBody>
      </p:sp>
      <p:sp>
        <p:nvSpPr>
          <p:cNvPr id="58" name="Google Shape;58;p13"/>
          <p:cNvSpPr txBox="1"/>
          <p:nvPr/>
        </p:nvSpPr>
        <p:spPr>
          <a:xfrm>
            <a:off x="363425" y="3365494"/>
            <a:ext cx="3114900" cy="4798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uk" sz="1800">
                <a:solidFill>
                  <a:schemeClr val="dk1"/>
                </a:solidFill>
                <a:latin typeface="Barlow SemiBold"/>
                <a:ea typeface="Barlow SemiBold"/>
                <a:cs typeface="Barlow SemiBold"/>
                <a:sym typeface="Barlow SemiBold"/>
              </a:rPr>
              <a:t>Kia Ora Koutou</a:t>
            </a:r>
            <a:endParaRPr sz="1250">
              <a:solidFill>
                <a:schemeClr val="dk1"/>
              </a:solidFill>
              <a:latin typeface="Barlow SemiBold"/>
              <a:ea typeface="Barlow SemiBold"/>
              <a:cs typeface="Barlow SemiBold"/>
              <a:sym typeface="Barlow SemiBold"/>
            </a:endParaRPr>
          </a:p>
          <a:p>
            <a:pPr indent="0" lvl="0" marL="0" rtl="0" algn="l">
              <a:lnSpc>
                <a:spcPct val="115000"/>
              </a:lnSpc>
              <a:spcBef>
                <a:spcPts val="0"/>
              </a:spcBef>
              <a:spcAft>
                <a:spcPts val="0"/>
              </a:spcAft>
              <a:buClr>
                <a:schemeClr val="dk1"/>
              </a:buClr>
              <a:buSzPts val="1100"/>
              <a:buFont typeface="Arial"/>
              <a:buNone/>
            </a:pPr>
            <a:r>
              <a:rPr lang="uk" sz="1350">
                <a:solidFill>
                  <a:schemeClr val="dk1"/>
                </a:solidFill>
                <a:latin typeface="Barlow"/>
                <a:ea typeface="Barlow"/>
                <a:cs typeface="Barlow"/>
                <a:sym typeface="Barlow"/>
              </a:rPr>
              <a:t>Congratulations to the following students who received a certificate in our last learning celebration - we celebrate our students who display our values of respect, connect, belong and resilience: </a:t>
            </a:r>
            <a:endParaRPr sz="135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t/>
            </a:r>
            <a:endParaRPr sz="135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lang="uk" sz="1350">
                <a:solidFill>
                  <a:schemeClr val="dk1"/>
                </a:solidFill>
                <a:latin typeface="Barlow"/>
                <a:ea typeface="Barlow"/>
                <a:cs typeface="Barlow"/>
                <a:sym typeface="Barlow"/>
              </a:rPr>
              <a:t>Holly Sixtus, Isabella Beloe, Branson Wilkes, Olive Huxford, Quinn Woolley, Gussy Walsh, Connar McMurtrie, Nora Frost, Blaire Hosie, Elliot Crundwell, Geneva Luamanu, Haru Kagoshima, Jonny Palmer, Ashleen Ghuman, Mila Rosanowski, Beau Smith, Wiremu Waitere, Asher Hoult</a:t>
            </a:r>
            <a:endParaRPr sz="135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b="1" lang="uk">
                <a:solidFill>
                  <a:schemeClr val="dk1"/>
                </a:solidFill>
                <a:latin typeface="Barlow"/>
                <a:ea typeface="Barlow"/>
                <a:cs typeface="Barlow"/>
                <a:sym typeface="Barlow"/>
              </a:rPr>
              <a:t>Our next Learning Celebration is on Friday 13 March  at 2.25pm</a:t>
            </a:r>
            <a:endParaRPr b="1">
              <a:solidFill>
                <a:schemeClr val="dk1"/>
              </a:solidFill>
              <a:latin typeface="Barlow"/>
              <a:ea typeface="Barlow"/>
              <a:cs typeface="Barlow"/>
              <a:sym typeface="Barlow"/>
            </a:endParaRPr>
          </a:p>
        </p:txBody>
      </p:sp>
      <p:sp>
        <p:nvSpPr>
          <p:cNvPr id="59" name="Google Shape;59;p13"/>
          <p:cNvSpPr/>
          <p:nvPr/>
        </p:nvSpPr>
        <p:spPr>
          <a:xfrm>
            <a:off x="3753150" y="1101325"/>
            <a:ext cx="3508500" cy="1895100"/>
          </a:xfrm>
          <a:prstGeom prst="roundRect">
            <a:avLst>
              <a:gd fmla="val 2952" name="adj"/>
            </a:avLst>
          </a:prstGeom>
          <a:solidFill>
            <a:srgbClr val="F7F7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200">
              <a:solidFill>
                <a:srgbClr val="38761D"/>
              </a:solidFill>
              <a:latin typeface="Barlow"/>
              <a:ea typeface="Barlow"/>
              <a:cs typeface="Barlow"/>
              <a:sym typeface="Barlow"/>
            </a:endParaRPr>
          </a:p>
          <a:p>
            <a:pPr indent="0" lvl="0" marL="0" rtl="0" algn="ctr">
              <a:lnSpc>
                <a:spcPct val="100000"/>
              </a:lnSpc>
              <a:spcBef>
                <a:spcPts val="0"/>
              </a:spcBef>
              <a:spcAft>
                <a:spcPts val="0"/>
              </a:spcAft>
              <a:buNone/>
            </a:pPr>
            <a:r>
              <a:rPr b="1" lang="uk">
                <a:solidFill>
                  <a:srgbClr val="38761D"/>
                </a:solidFill>
                <a:latin typeface="Barlow"/>
                <a:ea typeface="Barlow"/>
                <a:cs typeface="Barlow"/>
                <a:sym typeface="Barlow"/>
              </a:rPr>
              <a:t>Staffing Update</a:t>
            </a:r>
            <a:endParaRPr b="1">
              <a:solidFill>
                <a:srgbClr val="38761D"/>
              </a:solidFill>
              <a:latin typeface="Barlow"/>
              <a:ea typeface="Barlow"/>
              <a:cs typeface="Barlow"/>
              <a:sym typeface="Barlow"/>
            </a:endParaRPr>
          </a:p>
          <a:p>
            <a:pPr indent="0" lvl="0" marL="0" rtl="0" algn="l">
              <a:lnSpc>
                <a:spcPct val="100000"/>
              </a:lnSpc>
              <a:spcBef>
                <a:spcPts val="0"/>
              </a:spcBef>
              <a:spcAft>
                <a:spcPts val="0"/>
              </a:spcAft>
              <a:buNone/>
            </a:pPr>
            <a:r>
              <a:rPr lang="uk" sz="1300">
                <a:solidFill>
                  <a:schemeClr val="dk1"/>
                </a:solidFill>
                <a:latin typeface="Barlow"/>
                <a:ea typeface="Barlow"/>
                <a:cs typeface="Barlow"/>
                <a:sym typeface="Barlow"/>
              </a:rPr>
              <a:t>Petra Matz has been appointed as a permanent staff member - she will continue to teach in Room 6 this year.</a:t>
            </a:r>
            <a:endParaRPr sz="1300">
              <a:solidFill>
                <a:schemeClr val="dk1"/>
              </a:solidFill>
              <a:latin typeface="Barlow"/>
              <a:ea typeface="Barlow"/>
              <a:cs typeface="Barlow"/>
              <a:sym typeface="Barlow"/>
            </a:endParaRPr>
          </a:p>
          <a:p>
            <a:pPr indent="0" lvl="0" marL="0" rtl="0" algn="l">
              <a:lnSpc>
                <a:spcPct val="100000"/>
              </a:lnSpc>
              <a:spcBef>
                <a:spcPts val="0"/>
              </a:spcBef>
              <a:spcAft>
                <a:spcPts val="0"/>
              </a:spcAft>
              <a:buNone/>
            </a:pPr>
            <a:r>
              <a:rPr lang="uk" sz="1300">
                <a:solidFill>
                  <a:schemeClr val="dk1"/>
                </a:solidFill>
                <a:latin typeface="Barlow"/>
                <a:ea typeface="Barlow"/>
                <a:cs typeface="Barlow"/>
                <a:sym typeface="Barlow"/>
              </a:rPr>
              <a:t>Corriena Price has been appointed as a fixed term teacher in Room 7 while Paula is on leave.</a:t>
            </a:r>
            <a:endParaRPr sz="1300">
              <a:solidFill>
                <a:schemeClr val="dk1"/>
              </a:solidFill>
              <a:latin typeface="Barlow"/>
              <a:ea typeface="Barlow"/>
              <a:cs typeface="Barlow"/>
              <a:sym typeface="Barlow"/>
            </a:endParaRPr>
          </a:p>
          <a:p>
            <a:pPr indent="0" lvl="0" marL="0" rtl="0" algn="l">
              <a:lnSpc>
                <a:spcPct val="100000"/>
              </a:lnSpc>
              <a:spcBef>
                <a:spcPts val="0"/>
              </a:spcBef>
              <a:spcAft>
                <a:spcPts val="0"/>
              </a:spcAft>
              <a:buNone/>
            </a:pPr>
            <a:r>
              <a:rPr lang="uk" sz="1300">
                <a:solidFill>
                  <a:schemeClr val="dk1"/>
                </a:solidFill>
                <a:latin typeface="Barlow"/>
                <a:ea typeface="Barlow"/>
                <a:cs typeface="Barlow"/>
                <a:sym typeface="Barlow"/>
              </a:rPr>
              <a:t>Stacey Lewis is moving from Southland to teach until the end of 2026 in Room 2.</a:t>
            </a:r>
            <a:endParaRPr sz="1300">
              <a:solidFill>
                <a:schemeClr val="dk1"/>
              </a:solidFill>
              <a:latin typeface="Barlow"/>
              <a:ea typeface="Barlow"/>
              <a:cs typeface="Barlow"/>
              <a:sym typeface="Barlow"/>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latin typeface="Barlow"/>
              <a:ea typeface="Barlow"/>
              <a:cs typeface="Barlow"/>
              <a:sym typeface="Barlow"/>
            </a:endParaRPr>
          </a:p>
        </p:txBody>
      </p:sp>
      <p:pic>
        <p:nvPicPr>
          <p:cNvPr id="60" name="Google Shape;60;p13" title="Brightwater Staff Photo 2026.jpg"/>
          <p:cNvPicPr preferRelativeResize="0"/>
          <p:nvPr/>
        </p:nvPicPr>
        <p:blipFill rotWithShape="1">
          <a:blip r:embed="rId3">
            <a:alphaModFix/>
          </a:blip>
          <a:srcRect b="0" l="5173" r="5165" t="0"/>
          <a:stretch/>
        </p:blipFill>
        <p:spPr>
          <a:xfrm>
            <a:off x="407727" y="1200665"/>
            <a:ext cx="3020700" cy="1895100"/>
          </a:xfrm>
          <a:prstGeom prst="roundRect">
            <a:avLst>
              <a:gd fmla="val 4882" name="adj"/>
            </a:avLst>
          </a:prstGeom>
          <a:noFill/>
          <a:ln>
            <a:noFill/>
          </a:ln>
        </p:spPr>
      </p:pic>
      <p:pic>
        <p:nvPicPr>
          <p:cNvPr id="61" name="Google Shape;61;p13"/>
          <p:cNvPicPr preferRelativeResize="0"/>
          <p:nvPr/>
        </p:nvPicPr>
        <p:blipFill>
          <a:blip r:embed="rId4">
            <a:alphaModFix/>
          </a:blip>
          <a:stretch>
            <a:fillRect/>
          </a:stretch>
        </p:blipFill>
        <p:spPr>
          <a:xfrm>
            <a:off x="363425" y="151049"/>
            <a:ext cx="1960059" cy="544950"/>
          </a:xfrm>
          <a:prstGeom prst="rect">
            <a:avLst/>
          </a:prstGeom>
          <a:noFill/>
          <a:ln>
            <a:noFill/>
          </a:ln>
        </p:spPr>
      </p:pic>
      <p:sp>
        <p:nvSpPr>
          <p:cNvPr id="62" name="Google Shape;62;p13"/>
          <p:cNvSpPr txBox="1"/>
          <p:nvPr/>
        </p:nvSpPr>
        <p:spPr>
          <a:xfrm>
            <a:off x="240450" y="8434050"/>
            <a:ext cx="3301800" cy="2055000"/>
          </a:xfrm>
          <a:prstGeom prst="rect">
            <a:avLst/>
          </a:prstGeom>
          <a:solidFill>
            <a:srgbClr val="F7F7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uk" sz="1322">
                <a:solidFill>
                  <a:srgbClr val="38761D"/>
                </a:solidFill>
                <a:latin typeface="Barlow"/>
                <a:ea typeface="Barlow"/>
                <a:cs typeface="Barlow"/>
                <a:sym typeface="Barlow"/>
              </a:rPr>
              <a:t>PB4L - Our Expectations</a:t>
            </a:r>
            <a:endParaRPr b="1" sz="1322">
              <a:solidFill>
                <a:srgbClr val="38761D"/>
              </a:solidFill>
              <a:latin typeface="Barlow"/>
              <a:ea typeface="Barlow"/>
              <a:cs typeface="Barlow"/>
              <a:sym typeface="Barlow"/>
            </a:endParaRPr>
          </a:p>
          <a:p>
            <a:pPr indent="0" lvl="0" marL="0" rtl="0" algn="l">
              <a:lnSpc>
                <a:spcPct val="110000"/>
              </a:lnSpc>
              <a:spcBef>
                <a:spcPts val="0"/>
              </a:spcBef>
              <a:spcAft>
                <a:spcPts val="0"/>
              </a:spcAft>
              <a:buClr>
                <a:schemeClr val="dk1"/>
              </a:buClr>
              <a:buSzPts val="1100"/>
              <a:buFont typeface="Arial"/>
              <a:buNone/>
            </a:pPr>
            <a:r>
              <a:t/>
            </a:r>
            <a:endParaRPr sz="600">
              <a:solidFill>
                <a:schemeClr val="dk1"/>
              </a:solidFill>
              <a:latin typeface="Barlow"/>
              <a:ea typeface="Barlow"/>
              <a:cs typeface="Barlow"/>
              <a:sym typeface="Barlow"/>
            </a:endParaRPr>
          </a:p>
          <a:p>
            <a:pPr indent="0" lvl="0" marL="0" rtl="0" algn="l">
              <a:lnSpc>
                <a:spcPct val="110000"/>
              </a:lnSpc>
              <a:spcBef>
                <a:spcPts val="0"/>
              </a:spcBef>
              <a:spcAft>
                <a:spcPts val="0"/>
              </a:spcAft>
              <a:buClr>
                <a:schemeClr val="dk1"/>
              </a:buClr>
              <a:buSzPts val="1100"/>
              <a:buFont typeface="Arial"/>
              <a:buNone/>
            </a:pPr>
            <a:r>
              <a:rPr lang="uk" sz="1200">
                <a:solidFill>
                  <a:schemeClr val="dk1"/>
                </a:solidFill>
                <a:latin typeface="Barlow"/>
                <a:ea typeface="Barlow"/>
                <a:cs typeface="Barlow"/>
                <a:sym typeface="Barlow"/>
              </a:rPr>
              <a:t>Thank you for your support with our expectations for students; riding our bikes in full loops of the bike track (in an anti-clockwise direction), and wearing a hat when we are outside.</a:t>
            </a:r>
            <a:endParaRPr sz="1200">
              <a:solidFill>
                <a:schemeClr val="dk1"/>
              </a:solidFill>
              <a:latin typeface="Barlow"/>
              <a:ea typeface="Barlow"/>
              <a:cs typeface="Barlow"/>
              <a:sym typeface="Barlow"/>
            </a:endParaRPr>
          </a:p>
          <a:p>
            <a:pPr indent="0" lvl="0" marL="0" rtl="0" algn="l">
              <a:lnSpc>
                <a:spcPct val="110000"/>
              </a:lnSpc>
              <a:spcBef>
                <a:spcPts val="0"/>
              </a:spcBef>
              <a:spcAft>
                <a:spcPts val="0"/>
              </a:spcAft>
              <a:buClr>
                <a:schemeClr val="dk1"/>
              </a:buClr>
              <a:buSzPts val="1100"/>
              <a:buFont typeface="Arial"/>
              <a:buNone/>
            </a:pPr>
            <a:r>
              <a:t/>
            </a:r>
            <a:endParaRPr sz="1100">
              <a:solidFill>
                <a:schemeClr val="dk1"/>
              </a:solidFill>
              <a:latin typeface="Barlow"/>
              <a:ea typeface="Barlow"/>
              <a:cs typeface="Barlow"/>
              <a:sym typeface="Barlow"/>
            </a:endParaRPr>
          </a:p>
          <a:p>
            <a:pPr indent="0" lvl="0" marL="0" rtl="0" algn="l">
              <a:lnSpc>
                <a:spcPct val="110000"/>
              </a:lnSpc>
              <a:spcBef>
                <a:spcPts val="0"/>
              </a:spcBef>
              <a:spcAft>
                <a:spcPts val="0"/>
              </a:spcAft>
              <a:buClr>
                <a:schemeClr val="dk1"/>
              </a:buClr>
              <a:buSzPts val="1100"/>
              <a:buFont typeface="Arial"/>
              <a:buNone/>
            </a:pPr>
            <a:r>
              <a:rPr lang="uk" sz="1200">
                <a:solidFill>
                  <a:schemeClr val="dk1"/>
                </a:solidFill>
                <a:latin typeface="Barlow"/>
                <a:ea typeface="Barlow"/>
                <a:cs typeface="Barlow"/>
                <a:sym typeface="Barlow"/>
              </a:rPr>
              <a:t>For the next fortnight, our focus turns to: move quietly around the school, and taking turns.</a:t>
            </a:r>
            <a:endParaRPr sz="1200">
              <a:solidFill>
                <a:schemeClr val="dk1"/>
              </a:solidFill>
              <a:latin typeface="Barlow"/>
              <a:ea typeface="Barlow"/>
              <a:cs typeface="Barlow"/>
              <a:sym typeface="Barlow"/>
            </a:endParaRPr>
          </a:p>
        </p:txBody>
      </p:sp>
      <p:sp>
        <p:nvSpPr>
          <p:cNvPr id="63" name="Google Shape;63;p13"/>
          <p:cNvSpPr txBox="1"/>
          <p:nvPr/>
        </p:nvSpPr>
        <p:spPr>
          <a:xfrm>
            <a:off x="3856500" y="5917817"/>
            <a:ext cx="3301800" cy="2647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uk" sz="1600">
                <a:solidFill>
                  <a:schemeClr val="dk1"/>
                </a:solidFill>
              </a:rPr>
              <a:t>The Ministry of Education has provided all schools with 2 teacher only days during the year to continue with Maths Professional Learning and Development in relation to the new curriculum. </a:t>
            </a:r>
            <a:endParaRPr sz="1600">
              <a:solidFill>
                <a:schemeClr val="dk1"/>
              </a:solidFill>
            </a:endParaRPr>
          </a:p>
          <a:p>
            <a:pPr indent="0" lvl="0" marL="0" rtl="0" algn="ctr">
              <a:spcBef>
                <a:spcPts val="0"/>
              </a:spcBef>
              <a:spcAft>
                <a:spcPts val="0"/>
              </a:spcAft>
              <a:buNone/>
            </a:pPr>
            <a:r>
              <a:rPr lang="uk" sz="1600">
                <a:solidFill>
                  <a:schemeClr val="dk1"/>
                </a:solidFill>
              </a:rPr>
              <a:t>Our first day for this year is </a:t>
            </a:r>
            <a:r>
              <a:rPr b="1" lang="uk" sz="1600">
                <a:solidFill>
                  <a:schemeClr val="dk1"/>
                </a:solidFill>
              </a:rPr>
              <a:t>Friday 15 May - school will closed on this date. </a:t>
            </a:r>
            <a:r>
              <a:rPr lang="uk" sz="1600">
                <a:solidFill>
                  <a:schemeClr val="dk1"/>
                </a:solidFill>
              </a:rPr>
              <a:t> This date is required due to facilitator </a:t>
            </a:r>
            <a:r>
              <a:rPr lang="uk" sz="1600">
                <a:solidFill>
                  <a:schemeClr val="dk1"/>
                </a:solidFill>
              </a:rPr>
              <a:t>availability</a:t>
            </a:r>
            <a:r>
              <a:rPr lang="uk" sz="1600">
                <a:solidFill>
                  <a:schemeClr val="dk1"/>
                </a:solidFill>
              </a:rPr>
              <a:t>.</a:t>
            </a:r>
            <a:endParaRPr sz="1600">
              <a:solidFill>
                <a:schemeClr val="dk1"/>
              </a:solidFill>
            </a:endParaRPr>
          </a:p>
        </p:txBody>
      </p:sp>
      <p:pic>
        <p:nvPicPr>
          <p:cNvPr id="64" name="Google Shape;64;p13" title="Whānau Group Leaders 2026.jpg"/>
          <p:cNvPicPr preferRelativeResize="0"/>
          <p:nvPr/>
        </p:nvPicPr>
        <p:blipFill rotWithShape="1">
          <a:blip r:embed="rId5">
            <a:alphaModFix/>
          </a:blip>
          <a:srcRect b="24837" l="0" r="0" t="32259"/>
          <a:stretch/>
        </p:blipFill>
        <p:spPr>
          <a:xfrm>
            <a:off x="3879439" y="8930314"/>
            <a:ext cx="3301801" cy="10624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p:nvPr/>
        </p:nvSpPr>
        <p:spPr>
          <a:xfrm>
            <a:off x="354750" y="201075"/>
            <a:ext cx="6800100" cy="10223400"/>
          </a:xfrm>
          <a:prstGeom prst="roundRect">
            <a:avLst>
              <a:gd fmla="val 2952" name="adj"/>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nvSpPr>
        <p:spPr>
          <a:xfrm>
            <a:off x="575025" y="423325"/>
            <a:ext cx="6462900" cy="9768300"/>
          </a:xfrm>
          <a:prstGeom prst="rect">
            <a:avLst/>
          </a:prstGeom>
          <a:solidFill>
            <a:srgbClr val="F7F7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rgbClr val="38761D"/>
              </a:solidFill>
              <a:latin typeface="Barlow SemiBold"/>
              <a:ea typeface="Barlow SemiBold"/>
              <a:cs typeface="Barlow SemiBold"/>
              <a:sym typeface="Barlow SemiBold"/>
            </a:endParaRPr>
          </a:p>
          <a:p>
            <a:pPr indent="0" lvl="0" marL="0" rtl="0" algn="l">
              <a:spcBef>
                <a:spcPts val="0"/>
              </a:spcBef>
              <a:spcAft>
                <a:spcPts val="0"/>
              </a:spcAft>
              <a:buClr>
                <a:schemeClr val="dk1"/>
              </a:buClr>
              <a:buSzPts val="1100"/>
              <a:buFont typeface="Arial"/>
              <a:buNone/>
            </a:pPr>
            <a:r>
              <a:t/>
            </a:r>
            <a:endParaRPr>
              <a:solidFill>
                <a:srgbClr val="38761D"/>
              </a:solidFill>
              <a:latin typeface="Barlow SemiBold"/>
              <a:ea typeface="Barlow SemiBold"/>
              <a:cs typeface="Barlow SemiBold"/>
              <a:sym typeface="Barlow SemiBold"/>
            </a:endParaRPr>
          </a:p>
          <a:p>
            <a:pPr indent="0" lvl="0" marL="0" rtl="0" algn="l">
              <a:spcBef>
                <a:spcPts val="0"/>
              </a:spcBef>
              <a:spcAft>
                <a:spcPts val="0"/>
              </a:spcAft>
              <a:buNone/>
            </a:pPr>
            <a:r>
              <a:t/>
            </a:r>
            <a:endParaRPr sz="1500">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a:solidFill>
                <a:schemeClr val="dk1"/>
              </a:solidFill>
              <a:latin typeface="Barlow"/>
              <a:ea typeface="Barlow"/>
              <a:cs typeface="Barlow"/>
              <a:sym typeface="Barlow"/>
            </a:endParaRPr>
          </a:p>
          <a:p>
            <a:pPr indent="0" lvl="0" marL="0" rtl="0" algn="just">
              <a:lnSpc>
                <a:spcPct val="115000"/>
              </a:lnSpc>
              <a:spcBef>
                <a:spcPts val="0"/>
              </a:spcBef>
              <a:spcAft>
                <a:spcPts val="0"/>
              </a:spcAft>
              <a:buNone/>
            </a:pPr>
            <a:r>
              <a:t/>
            </a:r>
            <a:endParaRPr>
              <a:solidFill>
                <a:schemeClr val="dk1"/>
              </a:solidFill>
              <a:latin typeface="Barlow SemiBold"/>
              <a:ea typeface="Barlow SemiBold"/>
              <a:cs typeface="Barlow SemiBold"/>
              <a:sym typeface="Barlow SemiBold"/>
            </a:endParaRPr>
          </a:p>
          <a:p>
            <a:pPr indent="0" lvl="0" marL="0" rtl="0" algn="l">
              <a:spcBef>
                <a:spcPts val="0"/>
              </a:spcBef>
              <a:spcAft>
                <a:spcPts val="0"/>
              </a:spcAft>
              <a:buNone/>
            </a:pPr>
            <a:r>
              <a:t/>
            </a:r>
            <a:endParaRPr sz="1350">
              <a:solidFill>
                <a:schemeClr val="dk1"/>
              </a:solidFill>
              <a:latin typeface="Barlow"/>
              <a:ea typeface="Barlow"/>
              <a:cs typeface="Barlow"/>
              <a:sym typeface="Barlow"/>
            </a:endParaRPr>
          </a:p>
          <a:p>
            <a:pPr indent="0" lvl="0" marL="0" rtl="0" algn="l">
              <a:spcBef>
                <a:spcPts val="0"/>
              </a:spcBef>
              <a:spcAft>
                <a:spcPts val="0"/>
              </a:spcAft>
              <a:buNone/>
            </a:pPr>
            <a:r>
              <a:t/>
            </a:r>
            <a:endParaRPr sz="1350">
              <a:solidFill>
                <a:schemeClr val="dk1"/>
              </a:solidFill>
              <a:latin typeface="Barlow"/>
              <a:ea typeface="Barlow"/>
              <a:cs typeface="Barlow"/>
              <a:sym typeface="Barlow"/>
            </a:endParaRPr>
          </a:p>
          <a:p>
            <a:pPr indent="0" lvl="0" marL="0" rtl="0" algn="l">
              <a:spcBef>
                <a:spcPts val="0"/>
              </a:spcBef>
              <a:spcAft>
                <a:spcPts val="0"/>
              </a:spcAft>
              <a:buNone/>
            </a:pPr>
            <a:r>
              <a:t/>
            </a:r>
            <a:endParaRPr sz="1350">
              <a:solidFill>
                <a:schemeClr val="dk1"/>
              </a:solidFill>
              <a:latin typeface="Barlow"/>
              <a:ea typeface="Barlow"/>
              <a:cs typeface="Barlow"/>
              <a:sym typeface="Barlow"/>
            </a:endParaRPr>
          </a:p>
          <a:p>
            <a:pPr indent="0" lvl="0" marL="0" rtl="0" algn="l">
              <a:spcBef>
                <a:spcPts val="0"/>
              </a:spcBef>
              <a:spcAft>
                <a:spcPts val="0"/>
              </a:spcAft>
              <a:buNone/>
            </a:pPr>
            <a:r>
              <a:t/>
            </a:r>
            <a:endParaRPr sz="1350">
              <a:solidFill>
                <a:schemeClr val="dk1"/>
              </a:solidFill>
              <a:latin typeface="Barlow"/>
              <a:ea typeface="Barlow"/>
              <a:cs typeface="Barlow"/>
              <a:sym typeface="Barlow"/>
            </a:endParaRPr>
          </a:p>
          <a:p>
            <a:pPr indent="0" lvl="0" marL="0" rtl="0" algn="l">
              <a:spcBef>
                <a:spcPts val="0"/>
              </a:spcBef>
              <a:spcAft>
                <a:spcPts val="0"/>
              </a:spcAft>
              <a:buNone/>
            </a:pPr>
            <a:r>
              <a:t/>
            </a:r>
            <a:endParaRPr sz="1500">
              <a:solidFill>
                <a:srgbClr val="38761D"/>
              </a:solidFill>
              <a:latin typeface="Barlow SemiBold"/>
              <a:ea typeface="Barlow SemiBold"/>
              <a:cs typeface="Barlow SemiBold"/>
              <a:sym typeface="Barlow SemiBold"/>
            </a:endParaRPr>
          </a:p>
          <a:p>
            <a:pPr indent="0" lvl="0" marL="0" rtl="0" algn="l">
              <a:spcBef>
                <a:spcPts val="0"/>
              </a:spcBef>
              <a:spcAft>
                <a:spcPts val="0"/>
              </a:spcAft>
              <a:buNone/>
            </a:pPr>
            <a:r>
              <a:t/>
            </a:r>
            <a:endParaRPr sz="1350">
              <a:solidFill>
                <a:schemeClr val="dk1"/>
              </a:solidFill>
              <a:latin typeface="Barlow"/>
              <a:ea typeface="Barlow"/>
              <a:cs typeface="Barlow"/>
              <a:sym typeface="Barlow"/>
            </a:endParaRPr>
          </a:p>
          <a:p>
            <a:pPr indent="0" lvl="0" marL="0" rtl="0" algn="just">
              <a:lnSpc>
                <a:spcPct val="115000"/>
              </a:lnSpc>
              <a:spcBef>
                <a:spcPts val="0"/>
              </a:spcBef>
              <a:spcAft>
                <a:spcPts val="0"/>
              </a:spcAft>
              <a:buClr>
                <a:schemeClr val="dk1"/>
              </a:buClr>
              <a:buSzPts val="1100"/>
              <a:buFont typeface="Arial"/>
              <a:buNone/>
            </a:pPr>
            <a:r>
              <a:t/>
            </a:r>
            <a:endParaRPr sz="135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35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35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350">
              <a:solidFill>
                <a:schemeClr val="dk1"/>
              </a:solidFill>
              <a:latin typeface="Barlow"/>
              <a:ea typeface="Barlow"/>
              <a:cs typeface="Barlow"/>
              <a:sym typeface="Barlow"/>
            </a:endParaRPr>
          </a:p>
          <a:p>
            <a:pPr indent="0" lvl="0" marL="0" rtl="0" algn="just">
              <a:lnSpc>
                <a:spcPct val="115000"/>
              </a:lnSpc>
              <a:spcBef>
                <a:spcPts val="0"/>
              </a:spcBef>
              <a:spcAft>
                <a:spcPts val="0"/>
              </a:spcAft>
              <a:buNone/>
            </a:pPr>
            <a:r>
              <a:t/>
            </a:r>
            <a:endParaRPr sz="1500">
              <a:solidFill>
                <a:schemeClr val="dk1"/>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sz="1500">
              <a:solidFill>
                <a:schemeClr val="dk1"/>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sz="1500">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None/>
            </a:pPr>
            <a:r>
              <a:t/>
            </a:r>
            <a:endParaRPr sz="1500">
              <a:solidFill>
                <a:srgbClr val="38761D"/>
              </a:solidFill>
              <a:latin typeface="Barlow SemiBold"/>
              <a:ea typeface="Barlow SemiBold"/>
              <a:cs typeface="Barlow SemiBold"/>
              <a:sym typeface="Barlow SemiBold"/>
            </a:endParaRPr>
          </a:p>
          <a:p>
            <a:pPr indent="0" lvl="0" marL="0" rtl="0" algn="just">
              <a:lnSpc>
                <a:spcPct val="115000"/>
              </a:lnSpc>
              <a:spcBef>
                <a:spcPts val="0"/>
              </a:spcBef>
              <a:spcAft>
                <a:spcPts val="0"/>
              </a:spcAft>
              <a:buClr>
                <a:schemeClr val="dk1"/>
              </a:buClr>
              <a:buSzPts val="1100"/>
              <a:buFont typeface="Arial"/>
              <a:buNone/>
            </a:pPr>
            <a:r>
              <a:t/>
            </a:r>
            <a:endParaRPr sz="1500">
              <a:solidFill>
                <a:srgbClr val="38761D"/>
              </a:solidFill>
              <a:latin typeface="Barlow SemiBold"/>
              <a:ea typeface="Barlow SemiBold"/>
              <a:cs typeface="Barlow SemiBold"/>
              <a:sym typeface="Barlow SemiBold"/>
            </a:endParaRPr>
          </a:p>
        </p:txBody>
      </p:sp>
      <p:sp>
        <p:nvSpPr>
          <p:cNvPr id="71" name="Google Shape;71;p14"/>
          <p:cNvSpPr txBox="1"/>
          <p:nvPr/>
        </p:nvSpPr>
        <p:spPr>
          <a:xfrm>
            <a:off x="729600" y="683150"/>
            <a:ext cx="6050400" cy="5612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900">
              <a:solidFill>
                <a:srgbClr val="595959"/>
              </a:solidFill>
            </a:endParaRPr>
          </a:p>
          <a:p>
            <a:pPr indent="0" lvl="0" marL="0" rtl="0" algn="l">
              <a:lnSpc>
                <a:spcPct val="115000"/>
              </a:lnSpc>
              <a:spcBef>
                <a:spcPts val="0"/>
              </a:spcBef>
              <a:spcAft>
                <a:spcPts val="0"/>
              </a:spcAft>
              <a:buNone/>
            </a:pPr>
            <a:r>
              <a:t/>
            </a:r>
            <a:endParaRPr sz="1900">
              <a:solidFill>
                <a:srgbClr val="595959"/>
              </a:solidFill>
            </a:endParaRPr>
          </a:p>
          <a:p>
            <a:pPr indent="0" lvl="0" marL="0" rtl="0" algn="l">
              <a:spcBef>
                <a:spcPts val="0"/>
              </a:spcBef>
              <a:spcAft>
                <a:spcPts val="0"/>
              </a:spcAft>
              <a:buNone/>
            </a:pPr>
            <a:r>
              <a:t/>
            </a:r>
            <a:endParaRPr sz="1350">
              <a:solidFill>
                <a:srgbClr val="222222"/>
              </a:solidFill>
              <a:latin typeface="Barlow"/>
              <a:ea typeface="Barlow"/>
              <a:cs typeface="Barlow"/>
              <a:sym typeface="Barlow"/>
            </a:endParaRPr>
          </a:p>
          <a:p>
            <a:pPr indent="0" lvl="0" marL="0" rtl="0" algn="l">
              <a:spcBef>
                <a:spcPts val="0"/>
              </a:spcBef>
              <a:spcAft>
                <a:spcPts val="0"/>
              </a:spcAft>
              <a:buNone/>
            </a:pPr>
            <a:r>
              <a:t/>
            </a:r>
            <a:endParaRPr sz="1350">
              <a:solidFill>
                <a:srgbClr val="222222"/>
              </a:solidFill>
              <a:latin typeface="Barlow"/>
              <a:ea typeface="Barlow"/>
              <a:cs typeface="Barlow"/>
              <a:sym typeface="Barlow"/>
            </a:endParaRPr>
          </a:p>
          <a:p>
            <a:pPr indent="0" lvl="0" marL="0" rtl="0" algn="l">
              <a:spcBef>
                <a:spcPts val="0"/>
              </a:spcBef>
              <a:spcAft>
                <a:spcPts val="0"/>
              </a:spcAft>
              <a:buNone/>
            </a:pPr>
            <a:r>
              <a:t/>
            </a:r>
            <a:endParaRPr sz="1250">
              <a:solidFill>
                <a:srgbClr val="222222"/>
              </a:solidFill>
              <a:latin typeface="Barlow"/>
              <a:ea typeface="Barlow"/>
              <a:cs typeface="Barlow"/>
              <a:sym typeface="Barlow"/>
            </a:endParaRPr>
          </a:p>
          <a:p>
            <a:pPr indent="0" lvl="0" marL="0" rtl="0" algn="l">
              <a:spcBef>
                <a:spcPts val="0"/>
              </a:spcBef>
              <a:spcAft>
                <a:spcPts val="0"/>
              </a:spcAft>
              <a:buNone/>
            </a:pPr>
            <a:r>
              <a:t/>
            </a:r>
            <a:endParaRPr sz="1100">
              <a:solidFill>
                <a:srgbClr val="595959"/>
              </a:solidFill>
            </a:endParaRPr>
          </a:p>
        </p:txBody>
      </p:sp>
      <p:sp>
        <p:nvSpPr>
          <p:cNvPr id="72" name="Google Shape;72;p14"/>
          <p:cNvSpPr txBox="1"/>
          <p:nvPr/>
        </p:nvSpPr>
        <p:spPr>
          <a:xfrm>
            <a:off x="781275" y="6550350"/>
            <a:ext cx="6050400" cy="34665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uk" sz="1522">
                <a:solidFill>
                  <a:srgbClr val="38761D"/>
                </a:solidFill>
                <a:latin typeface="Barlow"/>
                <a:ea typeface="Barlow"/>
                <a:cs typeface="Barlow"/>
                <a:sym typeface="Barlow"/>
              </a:rPr>
              <a:t>Hero - Communication App</a:t>
            </a:r>
            <a:r>
              <a:rPr b="1" lang="uk" sz="1522">
                <a:solidFill>
                  <a:srgbClr val="38761D"/>
                </a:solidFill>
                <a:latin typeface="Barlow"/>
                <a:ea typeface="Barlow"/>
                <a:cs typeface="Barlow"/>
                <a:sym typeface="Barlow"/>
              </a:rPr>
              <a:t> </a:t>
            </a:r>
            <a:endParaRPr sz="1900">
              <a:solidFill>
                <a:srgbClr val="595959"/>
              </a:solidFill>
            </a:endParaRPr>
          </a:p>
          <a:p>
            <a:pPr indent="0" lvl="0" marL="0" rtl="0" algn="l">
              <a:lnSpc>
                <a:spcPct val="115000"/>
              </a:lnSpc>
              <a:spcBef>
                <a:spcPts val="0"/>
              </a:spcBef>
              <a:spcAft>
                <a:spcPts val="0"/>
              </a:spcAft>
              <a:buClr>
                <a:schemeClr val="dk1"/>
              </a:buClr>
              <a:buSzPts val="1100"/>
              <a:buFont typeface="Arial"/>
              <a:buNone/>
            </a:pPr>
            <a:r>
              <a:rPr lang="uk">
                <a:solidFill>
                  <a:schemeClr val="dk1"/>
                </a:solidFill>
                <a:latin typeface="Barlow"/>
                <a:ea typeface="Barlow"/>
                <a:cs typeface="Barlow"/>
                <a:sym typeface="Barlow"/>
              </a:rPr>
              <a:t>Information has been sent out to download our new </a:t>
            </a:r>
            <a:br>
              <a:rPr lang="uk">
                <a:solidFill>
                  <a:schemeClr val="dk1"/>
                </a:solidFill>
                <a:latin typeface="Barlow"/>
                <a:ea typeface="Barlow"/>
                <a:cs typeface="Barlow"/>
                <a:sym typeface="Barlow"/>
              </a:rPr>
            </a:br>
            <a:r>
              <a:rPr lang="uk">
                <a:solidFill>
                  <a:schemeClr val="dk1"/>
                </a:solidFill>
                <a:latin typeface="Barlow"/>
                <a:ea typeface="Barlow"/>
                <a:cs typeface="Barlow"/>
                <a:sym typeface="Barlow"/>
              </a:rPr>
              <a:t>Hero app - we are confident that this will be a more </a:t>
            </a:r>
            <a:br>
              <a:rPr lang="uk">
                <a:solidFill>
                  <a:schemeClr val="dk1"/>
                </a:solidFill>
                <a:latin typeface="Barlow"/>
                <a:ea typeface="Barlow"/>
                <a:cs typeface="Barlow"/>
                <a:sym typeface="Barlow"/>
              </a:rPr>
            </a:br>
            <a:r>
              <a:rPr lang="uk">
                <a:solidFill>
                  <a:schemeClr val="dk1"/>
                </a:solidFill>
                <a:latin typeface="Barlow"/>
                <a:ea typeface="Barlow"/>
                <a:cs typeface="Barlow"/>
                <a:sym typeface="Barlow"/>
              </a:rPr>
              <a:t>effective communication tool and (over time) replace </a:t>
            </a:r>
            <a:br>
              <a:rPr lang="uk">
                <a:solidFill>
                  <a:schemeClr val="dk1"/>
                </a:solidFill>
                <a:latin typeface="Barlow"/>
                <a:ea typeface="Barlow"/>
                <a:cs typeface="Barlow"/>
                <a:sym typeface="Barlow"/>
              </a:rPr>
            </a:br>
            <a:r>
              <a:rPr lang="uk">
                <a:solidFill>
                  <a:schemeClr val="dk1"/>
                </a:solidFill>
                <a:latin typeface="Barlow"/>
                <a:ea typeface="Barlow"/>
                <a:cs typeface="Barlow"/>
                <a:sym typeface="Barlow"/>
              </a:rPr>
              <a:t>the many different ways you receive information.</a:t>
            </a:r>
            <a:br>
              <a:rPr lang="uk">
                <a:solidFill>
                  <a:schemeClr val="dk1"/>
                </a:solidFill>
                <a:latin typeface="Barlow"/>
                <a:ea typeface="Barlow"/>
                <a:cs typeface="Barlow"/>
                <a:sym typeface="Barlow"/>
              </a:rPr>
            </a:br>
            <a:br>
              <a:rPr lang="uk">
                <a:solidFill>
                  <a:schemeClr val="dk1"/>
                </a:solidFill>
                <a:latin typeface="Barlow"/>
                <a:ea typeface="Barlow"/>
                <a:cs typeface="Barlow"/>
                <a:sym typeface="Barlow"/>
              </a:rPr>
            </a:br>
            <a:r>
              <a:rPr lang="uk">
                <a:solidFill>
                  <a:schemeClr val="dk1"/>
                </a:solidFill>
                <a:latin typeface="Barlow"/>
                <a:ea typeface="Barlow"/>
                <a:cs typeface="Barlow"/>
                <a:sym typeface="Barlow"/>
              </a:rPr>
              <a:t>If you, or another adult in your whānau, are not receiving updates then we may not have your correct email address - please get in touch so we can update our contact information for you.</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lang="uk">
                <a:solidFill>
                  <a:schemeClr val="dk1"/>
                </a:solidFill>
                <a:latin typeface="Barlow"/>
                <a:ea typeface="Barlow"/>
                <a:cs typeface="Barlow"/>
                <a:sym typeface="Barlow"/>
              </a:rPr>
              <a:t>Please follow this instructions in the link  below to download the app or reach out to Aimee or Glenda at school for help.</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a:solidFill>
                <a:schemeClr val="dk1"/>
              </a:solidFill>
              <a:latin typeface="Barlow"/>
              <a:ea typeface="Barlow"/>
              <a:cs typeface="Barlow"/>
              <a:sym typeface="Barlow"/>
            </a:endParaRPr>
          </a:p>
          <a:p>
            <a:pPr indent="0" lvl="0" marL="0" rtl="0" algn="ctr">
              <a:lnSpc>
                <a:spcPct val="115000"/>
              </a:lnSpc>
              <a:spcBef>
                <a:spcPts val="0"/>
              </a:spcBef>
              <a:spcAft>
                <a:spcPts val="0"/>
              </a:spcAft>
              <a:buClr>
                <a:schemeClr val="dk1"/>
              </a:buClr>
              <a:buSzPts val="1100"/>
              <a:buFont typeface="Arial"/>
              <a:buNone/>
            </a:pPr>
            <a:r>
              <a:rPr lang="uk" sz="1700" u="sng">
                <a:solidFill>
                  <a:schemeClr val="accent5"/>
                </a:solidFill>
                <a:latin typeface="Barlow"/>
                <a:ea typeface="Barlow"/>
                <a:cs typeface="Barlow"/>
                <a:sym typeface="Barlow"/>
                <a:hlinkClick r:id="rId3">
                  <a:extLst>
                    <a:ext uri="{A12FA001-AC4F-418D-AE19-62706E023703}">
                      <ahyp:hlinkClr val="tx"/>
                    </a:ext>
                  </a:extLst>
                </a:hlinkClick>
              </a:rPr>
              <a:t>Instructions and Step by Step guide here</a:t>
            </a:r>
            <a:endParaRPr sz="1700">
              <a:solidFill>
                <a:srgbClr val="222222"/>
              </a:solidFill>
              <a:latin typeface="Barlow"/>
              <a:ea typeface="Barlow"/>
              <a:cs typeface="Barlow"/>
              <a:sym typeface="Barlow"/>
            </a:endParaRPr>
          </a:p>
          <a:p>
            <a:pPr indent="0" lvl="0" marL="0" rtl="0" algn="l">
              <a:spcBef>
                <a:spcPts val="0"/>
              </a:spcBef>
              <a:spcAft>
                <a:spcPts val="0"/>
              </a:spcAft>
              <a:buNone/>
            </a:pPr>
            <a:r>
              <a:t/>
            </a:r>
            <a:endParaRPr sz="1100">
              <a:solidFill>
                <a:srgbClr val="595959"/>
              </a:solidFill>
            </a:endParaRPr>
          </a:p>
        </p:txBody>
      </p:sp>
      <p:pic>
        <p:nvPicPr>
          <p:cNvPr id="73" name="Google Shape;73;p14" title="Screenshot 2025-12-09 at 10.17.32 AM.png"/>
          <p:cNvPicPr preferRelativeResize="0"/>
          <p:nvPr/>
        </p:nvPicPr>
        <p:blipFill>
          <a:blip r:embed="rId4">
            <a:alphaModFix/>
          </a:blip>
          <a:stretch>
            <a:fillRect/>
          </a:stretch>
        </p:blipFill>
        <p:spPr>
          <a:xfrm>
            <a:off x="5149424" y="6845477"/>
            <a:ext cx="1532450" cy="624325"/>
          </a:xfrm>
          <a:prstGeom prst="rect">
            <a:avLst/>
          </a:prstGeom>
          <a:noFill/>
          <a:ln>
            <a:noFill/>
          </a:ln>
        </p:spPr>
      </p:pic>
      <p:pic>
        <p:nvPicPr>
          <p:cNvPr id="74" name="Google Shape;74;p14" title="Screenshot 2026-03-09 at 1.57.24 PM.png"/>
          <p:cNvPicPr preferRelativeResize="0"/>
          <p:nvPr/>
        </p:nvPicPr>
        <p:blipFill rotWithShape="1">
          <a:blip r:embed="rId5">
            <a:alphaModFix/>
          </a:blip>
          <a:srcRect b="0" l="0" r="0" t="5643"/>
          <a:stretch/>
        </p:blipFill>
        <p:spPr>
          <a:xfrm>
            <a:off x="1250575" y="833450"/>
            <a:ext cx="5111775" cy="2512950"/>
          </a:xfrm>
          <a:prstGeom prst="rect">
            <a:avLst/>
          </a:prstGeom>
          <a:noFill/>
          <a:ln>
            <a:noFill/>
          </a:ln>
        </p:spPr>
      </p:pic>
      <p:sp>
        <p:nvSpPr>
          <p:cNvPr id="75" name="Google Shape;75;p14"/>
          <p:cNvSpPr txBox="1"/>
          <p:nvPr/>
        </p:nvSpPr>
        <p:spPr>
          <a:xfrm>
            <a:off x="948175" y="3421225"/>
            <a:ext cx="5646300" cy="2663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uk" sz="1800">
                <a:solidFill>
                  <a:schemeClr val="dk1"/>
                </a:solidFill>
                <a:latin typeface="Barlow"/>
                <a:ea typeface="Barlow"/>
                <a:cs typeface="Barlow"/>
                <a:sym typeface="Barlow"/>
              </a:rPr>
              <a:t>Thank you to everyone for your efforts so far in selling these tickets.  </a:t>
            </a:r>
            <a:r>
              <a:rPr b="1" lang="uk" sz="1800">
                <a:solidFill>
                  <a:schemeClr val="dk1"/>
                </a:solidFill>
                <a:latin typeface="Barlow"/>
                <a:ea typeface="Barlow"/>
                <a:cs typeface="Barlow"/>
                <a:sym typeface="Barlow"/>
              </a:rPr>
              <a:t>We still have more tickets available.</a:t>
            </a:r>
            <a:r>
              <a:rPr lang="uk" sz="1800">
                <a:solidFill>
                  <a:schemeClr val="dk1"/>
                </a:solidFill>
                <a:latin typeface="Barlow"/>
                <a:ea typeface="Barlow"/>
                <a:cs typeface="Barlow"/>
                <a:sym typeface="Barlow"/>
              </a:rPr>
              <a:t> This is a great </a:t>
            </a:r>
            <a:r>
              <a:rPr lang="uk" sz="1800">
                <a:solidFill>
                  <a:schemeClr val="dk1"/>
                </a:solidFill>
                <a:latin typeface="Barlow"/>
                <a:ea typeface="Barlow"/>
                <a:cs typeface="Barlow"/>
                <a:sym typeface="Barlow"/>
              </a:rPr>
              <a:t>fundraiser</a:t>
            </a:r>
            <a:r>
              <a:rPr lang="uk" sz="1800">
                <a:solidFill>
                  <a:schemeClr val="dk1"/>
                </a:solidFill>
                <a:latin typeface="Barlow"/>
                <a:ea typeface="Barlow"/>
                <a:cs typeface="Barlow"/>
                <a:sym typeface="Barlow"/>
              </a:rPr>
              <a:t> for our school.  A special thank you to Anna and Nathan </a:t>
            </a:r>
            <a:r>
              <a:rPr lang="uk" sz="1800">
                <a:solidFill>
                  <a:schemeClr val="dk1"/>
                </a:solidFill>
                <a:latin typeface="Barlow"/>
                <a:ea typeface="Barlow"/>
                <a:cs typeface="Barlow"/>
                <a:sym typeface="Barlow"/>
              </a:rPr>
              <a:t>from</a:t>
            </a:r>
            <a:r>
              <a:rPr lang="uk" sz="1800">
                <a:solidFill>
                  <a:schemeClr val="dk1"/>
                </a:solidFill>
                <a:latin typeface="Barlow"/>
                <a:ea typeface="Barlow"/>
                <a:cs typeface="Barlow"/>
                <a:sym typeface="Barlow"/>
              </a:rPr>
              <a:t> the Four Square for their efforts and support.  </a:t>
            </a:r>
            <a:r>
              <a:rPr b="1" lang="uk" sz="1800">
                <a:solidFill>
                  <a:schemeClr val="dk1"/>
                </a:solidFill>
                <a:latin typeface="Barlow"/>
                <a:ea typeface="Barlow"/>
                <a:cs typeface="Barlow"/>
                <a:sym typeface="Barlow"/>
              </a:rPr>
              <a:t>All proceeds go towards supporting school events - Aquatic Centre Swimming, Dance tuition, other trips.  </a:t>
            </a:r>
            <a:br>
              <a:rPr b="1" lang="uk" sz="1800">
                <a:solidFill>
                  <a:schemeClr val="dk1"/>
                </a:solidFill>
                <a:latin typeface="Barlow"/>
                <a:ea typeface="Barlow"/>
                <a:cs typeface="Barlow"/>
                <a:sym typeface="Barlow"/>
              </a:rPr>
            </a:br>
            <a:r>
              <a:rPr b="1" lang="uk" sz="1800">
                <a:solidFill>
                  <a:schemeClr val="dk1"/>
                </a:solidFill>
                <a:highlight>
                  <a:srgbClr val="D9EAD3"/>
                </a:highlight>
                <a:latin typeface="Barlow"/>
                <a:ea typeface="Barlow"/>
                <a:cs typeface="Barlow"/>
                <a:sym typeface="Barlow"/>
              </a:rPr>
              <a:t>All tickets (sold or not) must be back at school, with the money, by Monday 23 March.</a:t>
            </a:r>
            <a:endParaRPr b="1" sz="1800">
              <a:solidFill>
                <a:schemeClr val="dk1"/>
              </a:solidFill>
              <a:highlight>
                <a:srgbClr val="D9EAD3"/>
              </a:highlight>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p:nvPr/>
        </p:nvSpPr>
        <p:spPr>
          <a:xfrm>
            <a:off x="354750" y="201075"/>
            <a:ext cx="6800100" cy="10223400"/>
          </a:xfrm>
          <a:prstGeom prst="roundRect">
            <a:avLst>
              <a:gd fmla="val 2952" name="adj"/>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txBox="1"/>
          <p:nvPr/>
        </p:nvSpPr>
        <p:spPr>
          <a:xfrm>
            <a:off x="644561" y="1819800"/>
            <a:ext cx="6270900" cy="1172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uk" sz="1200">
                <a:solidFill>
                  <a:schemeClr val="dk1"/>
                </a:solidFill>
                <a:latin typeface="Barlow"/>
                <a:ea typeface="Barlow"/>
                <a:cs typeface="Barlow"/>
                <a:sym typeface="Barlow"/>
              </a:rPr>
              <a:t>Parking at Pick Up Time:</a:t>
            </a:r>
            <a:endParaRPr b="1" sz="1200">
              <a:solidFill>
                <a:schemeClr val="dk1"/>
              </a:solidFill>
              <a:latin typeface="Barlow"/>
              <a:ea typeface="Barlow"/>
              <a:cs typeface="Barlow"/>
              <a:sym typeface="Barlow"/>
            </a:endParaRPr>
          </a:p>
          <a:p>
            <a:pPr indent="0" lvl="0" marL="0" rtl="0" algn="l">
              <a:spcBef>
                <a:spcPts val="0"/>
              </a:spcBef>
              <a:spcAft>
                <a:spcPts val="0"/>
              </a:spcAft>
              <a:buNone/>
            </a:pPr>
            <a:r>
              <a:rPr lang="uk" sz="1200">
                <a:solidFill>
                  <a:schemeClr val="dk1"/>
                </a:solidFill>
                <a:latin typeface="Barlow"/>
                <a:ea typeface="Barlow"/>
                <a:cs typeface="Barlow"/>
                <a:sym typeface="Barlow"/>
              </a:rPr>
              <a:t>  When parking to collect your children, please park in correct places (not over driveways).  This is to ensure there is no disruption to the public at busy times.</a:t>
            </a:r>
            <a:endParaRPr sz="1200">
              <a:solidFill>
                <a:schemeClr val="dk1"/>
              </a:solidFill>
              <a:latin typeface="Barlow"/>
              <a:ea typeface="Barlow"/>
              <a:cs typeface="Barlow"/>
              <a:sym typeface="Barlow"/>
            </a:endParaRPr>
          </a:p>
          <a:p>
            <a:pPr indent="0" lvl="0" marL="0" rtl="0" algn="ctr">
              <a:spcBef>
                <a:spcPts val="0"/>
              </a:spcBef>
              <a:spcAft>
                <a:spcPts val="0"/>
              </a:spcAft>
              <a:buNone/>
            </a:pPr>
            <a:r>
              <a:t/>
            </a:r>
            <a:endParaRPr b="1" sz="1200">
              <a:solidFill>
                <a:schemeClr val="dk1"/>
              </a:solidFill>
              <a:latin typeface="Barlow"/>
              <a:ea typeface="Barlow"/>
              <a:cs typeface="Barlow"/>
              <a:sym typeface="Barlow"/>
            </a:endParaRPr>
          </a:p>
          <a:p>
            <a:pPr indent="0" lvl="0" marL="0" rtl="0" algn="ctr">
              <a:spcBef>
                <a:spcPts val="0"/>
              </a:spcBef>
              <a:spcAft>
                <a:spcPts val="0"/>
              </a:spcAft>
              <a:buNone/>
            </a:pPr>
            <a:r>
              <a:rPr b="1" lang="uk" sz="1200">
                <a:solidFill>
                  <a:schemeClr val="dk1"/>
                </a:solidFill>
                <a:latin typeface="Barlow"/>
                <a:ea typeface="Barlow"/>
                <a:cs typeface="Barlow"/>
                <a:sym typeface="Barlow"/>
              </a:rPr>
              <a:t>Also - the gate into the school must be kept clear at ALL TIMES.</a:t>
            </a:r>
            <a:endParaRPr b="1" sz="1200">
              <a:solidFill>
                <a:schemeClr val="dk1"/>
              </a:solidFill>
              <a:latin typeface="Barlow"/>
              <a:ea typeface="Barlow"/>
              <a:cs typeface="Barlow"/>
              <a:sym typeface="Barlow"/>
            </a:endParaRPr>
          </a:p>
          <a:p>
            <a:pPr indent="0" lvl="0" marL="0" rtl="0" algn="ctr">
              <a:spcBef>
                <a:spcPts val="0"/>
              </a:spcBef>
              <a:spcAft>
                <a:spcPts val="0"/>
              </a:spcAft>
              <a:buNone/>
            </a:pPr>
            <a:r>
              <a:t/>
            </a:r>
            <a:endParaRPr sz="1200">
              <a:solidFill>
                <a:schemeClr val="dk1"/>
              </a:solidFill>
              <a:latin typeface="Barlow"/>
              <a:ea typeface="Barlow"/>
              <a:cs typeface="Barlow"/>
              <a:sym typeface="Barlow"/>
            </a:endParaRPr>
          </a:p>
        </p:txBody>
      </p:sp>
      <p:sp>
        <p:nvSpPr>
          <p:cNvPr id="82" name="Google Shape;82;p15"/>
          <p:cNvSpPr txBox="1"/>
          <p:nvPr/>
        </p:nvSpPr>
        <p:spPr>
          <a:xfrm>
            <a:off x="666761" y="3214950"/>
            <a:ext cx="6226500" cy="1908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uk" sz="1222">
                <a:solidFill>
                  <a:srgbClr val="38761D"/>
                </a:solidFill>
                <a:latin typeface="Barlow"/>
                <a:ea typeface="Barlow"/>
                <a:cs typeface="Barlow"/>
                <a:sym typeface="Barlow"/>
              </a:rPr>
              <a:t>Road Safety</a:t>
            </a:r>
            <a:endParaRPr b="1" sz="1222">
              <a:solidFill>
                <a:srgbClr val="38761D"/>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b="1" lang="uk" sz="1200">
                <a:solidFill>
                  <a:schemeClr val="dk1"/>
                </a:solidFill>
                <a:latin typeface="Barlow"/>
                <a:ea typeface="Barlow"/>
                <a:cs typeface="Barlow"/>
                <a:sym typeface="Barlow"/>
              </a:rPr>
              <a:t>If your children walk, scooter or bike between home and school,  please talk to them about road safety and crossing roads.  It has been brought to our attention that there have been some near misses recently when children are crossing Starveall St and Lord Rutherford Road before and after school.  Another dangerous  area is when crossing the forecourt of NPD.  Electric scooters can be particularly problematic given the speeds they can go.</a:t>
            </a:r>
            <a:endParaRPr b="1" sz="120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b="1" lang="uk" sz="1200">
                <a:solidFill>
                  <a:schemeClr val="dk1"/>
                </a:solidFill>
                <a:latin typeface="Barlow"/>
                <a:ea typeface="Barlow"/>
                <a:cs typeface="Barlow"/>
                <a:sym typeface="Barlow"/>
              </a:rPr>
              <a:t>Our school policy states that children must be 10 years of age before riding their bikes on the road unsupervised.</a:t>
            </a:r>
            <a:endParaRPr b="1" sz="1200">
              <a:solidFill>
                <a:schemeClr val="dk1"/>
              </a:solidFill>
              <a:latin typeface="Barlow"/>
              <a:ea typeface="Barlow"/>
              <a:cs typeface="Barlow"/>
              <a:sym typeface="Barlow"/>
            </a:endParaRPr>
          </a:p>
        </p:txBody>
      </p:sp>
      <p:sp>
        <p:nvSpPr>
          <p:cNvPr id="83" name="Google Shape;83;p15"/>
          <p:cNvSpPr txBox="1"/>
          <p:nvPr/>
        </p:nvSpPr>
        <p:spPr>
          <a:xfrm>
            <a:off x="666750" y="5346000"/>
            <a:ext cx="6226500" cy="2381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uk" sz="1200">
                <a:solidFill>
                  <a:srgbClr val="222222"/>
                </a:solidFill>
              </a:rPr>
              <a:t>SUBWAY LUNCHES – ONLINE</a:t>
            </a:r>
            <a:endParaRPr sz="1100">
              <a:solidFill>
                <a:srgbClr val="222222"/>
              </a:solidFill>
            </a:endParaRPr>
          </a:p>
          <a:p>
            <a:pPr indent="0" lvl="0" marL="0" rtl="0" algn="l">
              <a:spcBef>
                <a:spcPts val="500"/>
              </a:spcBef>
              <a:spcAft>
                <a:spcPts val="0"/>
              </a:spcAft>
              <a:buClr>
                <a:schemeClr val="dk1"/>
              </a:buClr>
              <a:buSzPts val="1100"/>
              <a:buFont typeface="Arial"/>
              <a:buNone/>
            </a:pPr>
            <a:r>
              <a:rPr lang="uk" sz="1200">
                <a:solidFill>
                  <a:srgbClr val="222222"/>
                </a:solidFill>
              </a:rPr>
              <a:t>How easy is this??? – You can now logon to </a:t>
            </a:r>
            <a:r>
              <a:rPr lang="uk" sz="1200" u="sng">
                <a:solidFill>
                  <a:srgbClr val="1155CC"/>
                </a:solidFill>
              </a:rPr>
              <a:t>subway.co.nz/schools</a:t>
            </a:r>
            <a:r>
              <a:rPr lang="uk" sz="1200">
                <a:solidFill>
                  <a:srgbClr val="222222"/>
                </a:solidFill>
              </a:rPr>
              <a:t> and order Monday subway lunches and they will be delivered to school. These can be ordered at any time during the week with a close off time of 9am on Monday morning.  Here is how to do it:</a:t>
            </a:r>
            <a:endParaRPr sz="1200">
              <a:solidFill>
                <a:srgbClr val="222222"/>
              </a:solidFill>
            </a:endParaRPr>
          </a:p>
          <a:p>
            <a:pPr indent="0" lvl="0" marL="0" rtl="0" algn="l">
              <a:spcBef>
                <a:spcPts val="500"/>
              </a:spcBef>
              <a:spcAft>
                <a:spcPts val="0"/>
              </a:spcAft>
              <a:buClr>
                <a:schemeClr val="dk1"/>
              </a:buClr>
              <a:buSzPts val="1100"/>
              <a:buFont typeface="Arial"/>
              <a:buNone/>
            </a:pPr>
            <a:r>
              <a:rPr lang="uk" sz="1200">
                <a:solidFill>
                  <a:srgbClr val="222222"/>
                </a:solidFill>
              </a:rPr>
              <a:t>On your PC or laptop go to:</a:t>
            </a:r>
            <a:endParaRPr sz="1200">
              <a:solidFill>
                <a:srgbClr val="222222"/>
              </a:solidFill>
            </a:endParaRPr>
          </a:p>
          <a:p>
            <a:pPr indent="-203200" lvl="0" marL="498475" rtl="0" algn="l">
              <a:spcBef>
                <a:spcPts val="0"/>
              </a:spcBef>
              <a:spcAft>
                <a:spcPts val="0"/>
              </a:spcAft>
              <a:buClr>
                <a:schemeClr val="dk1"/>
              </a:buClr>
              <a:buSzPts val="1200"/>
              <a:buChar char="●"/>
            </a:pPr>
            <a:r>
              <a:rPr lang="uk" sz="1200" u="sng">
                <a:solidFill>
                  <a:srgbClr val="1155CC"/>
                </a:solidFill>
              </a:rPr>
              <a:t>subway.co.nz/schools</a:t>
            </a:r>
            <a:endParaRPr sz="1200">
              <a:solidFill>
                <a:srgbClr val="222222"/>
              </a:solidFill>
            </a:endParaRPr>
          </a:p>
          <a:p>
            <a:pPr indent="-203200" lvl="0" marL="498475" rtl="0" algn="l">
              <a:spcBef>
                <a:spcPts val="0"/>
              </a:spcBef>
              <a:spcAft>
                <a:spcPts val="0"/>
              </a:spcAft>
              <a:buClr>
                <a:schemeClr val="dk1"/>
              </a:buClr>
              <a:buSzPts val="1200"/>
              <a:buChar char="●"/>
            </a:pPr>
            <a:r>
              <a:rPr lang="uk" sz="1200">
                <a:solidFill>
                  <a:srgbClr val="222222"/>
                </a:solidFill>
              </a:rPr>
              <a:t>Subway express</a:t>
            </a:r>
            <a:endParaRPr sz="1200">
              <a:solidFill>
                <a:srgbClr val="222222"/>
              </a:solidFill>
            </a:endParaRPr>
          </a:p>
          <a:p>
            <a:pPr indent="-203200" lvl="0" marL="498475" rtl="0" algn="l">
              <a:spcBef>
                <a:spcPts val="0"/>
              </a:spcBef>
              <a:spcAft>
                <a:spcPts val="0"/>
              </a:spcAft>
              <a:buClr>
                <a:schemeClr val="dk1"/>
              </a:buClr>
              <a:buSzPts val="1200"/>
              <a:buChar char="●"/>
            </a:pPr>
            <a:r>
              <a:rPr lang="uk" sz="1200">
                <a:solidFill>
                  <a:srgbClr val="222222"/>
                </a:solidFill>
              </a:rPr>
              <a:t>School lunch programme</a:t>
            </a:r>
            <a:endParaRPr sz="1200">
              <a:solidFill>
                <a:srgbClr val="222222"/>
              </a:solidFill>
            </a:endParaRPr>
          </a:p>
          <a:p>
            <a:pPr indent="-203200" lvl="0" marL="498475" rtl="0" algn="l">
              <a:spcBef>
                <a:spcPts val="0"/>
              </a:spcBef>
              <a:spcAft>
                <a:spcPts val="0"/>
              </a:spcAft>
              <a:buClr>
                <a:schemeClr val="dk1"/>
              </a:buClr>
              <a:buSzPts val="1200"/>
              <a:buChar char="●"/>
            </a:pPr>
            <a:r>
              <a:rPr lang="uk" sz="1200">
                <a:solidFill>
                  <a:srgbClr val="222222"/>
                </a:solidFill>
              </a:rPr>
              <a:t>Register – takes a few minutes – but only has to be done once – next time ordering will be very simple</a:t>
            </a:r>
            <a:endParaRPr sz="1200">
              <a:solidFill>
                <a:srgbClr val="222222"/>
              </a:solidFill>
            </a:endParaRPr>
          </a:p>
          <a:p>
            <a:pPr indent="-203200" lvl="0" marL="498475" rtl="0" algn="l">
              <a:spcBef>
                <a:spcPts val="0"/>
              </a:spcBef>
              <a:spcAft>
                <a:spcPts val="0"/>
              </a:spcAft>
              <a:buClr>
                <a:schemeClr val="dk1"/>
              </a:buClr>
              <a:buSzPts val="1200"/>
              <a:buChar char="●"/>
            </a:pPr>
            <a:r>
              <a:rPr lang="uk" sz="1200">
                <a:solidFill>
                  <a:srgbClr val="222222"/>
                </a:solidFill>
              </a:rPr>
              <a:t>Make your order by clicking through the selections and pages</a:t>
            </a:r>
            <a:endParaRPr sz="1800">
              <a:solidFill>
                <a:schemeClr val="dk2"/>
              </a:solidFill>
            </a:endParaRPr>
          </a:p>
        </p:txBody>
      </p:sp>
      <p:sp>
        <p:nvSpPr>
          <p:cNvPr id="84" name="Google Shape;84;p15"/>
          <p:cNvSpPr txBox="1"/>
          <p:nvPr/>
        </p:nvSpPr>
        <p:spPr>
          <a:xfrm>
            <a:off x="641550" y="7949850"/>
            <a:ext cx="6226500" cy="2170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uk" sz="1200">
                <a:solidFill>
                  <a:srgbClr val="222222"/>
                </a:solidFill>
              </a:rPr>
              <a:t>We’re happy for school parents and caregivers to use the premises for pick-ups / drop-offs.</a:t>
            </a:r>
            <a:endParaRPr sz="12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uk" sz="1200">
                <a:solidFill>
                  <a:srgbClr val="222222"/>
                </a:solidFill>
              </a:rPr>
              <a:t>Parking is </a:t>
            </a:r>
            <a:r>
              <a:rPr b="1" lang="uk" sz="1200">
                <a:solidFill>
                  <a:srgbClr val="222222"/>
                </a:solidFill>
              </a:rPr>
              <a:t>only permitted if vehicles reverse in along the fence line</a:t>
            </a:r>
            <a:r>
              <a:rPr lang="uk" sz="1200">
                <a:solidFill>
                  <a:srgbClr val="222222"/>
                </a:solidFill>
              </a:rPr>
              <a:t> </a:t>
            </a:r>
            <a:r>
              <a:rPr b="1" lang="uk" sz="1200" u="sng">
                <a:solidFill>
                  <a:srgbClr val="222222"/>
                </a:solidFill>
              </a:rPr>
              <a:t>for the safety of the children</a:t>
            </a:r>
            <a:r>
              <a:rPr lang="uk" sz="1200">
                <a:solidFill>
                  <a:srgbClr val="222222"/>
                </a:solidFill>
              </a:rPr>
              <a:t> and if the driveway is full, they’re welcome to park at the rear of the workshop.</a:t>
            </a:r>
            <a:endParaRPr sz="12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uk" sz="1200">
                <a:solidFill>
                  <a:srgbClr val="222222"/>
                </a:solidFill>
              </a:rPr>
              <a:t>Please be mindful of neighbouring driveways and ensure all workshop entrances remain clear at all times.</a:t>
            </a:r>
            <a:endParaRPr sz="12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uk" sz="1200">
                <a:solidFill>
                  <a:srgbClr val="222222"/>
                </a:solidFill>
              </a:rPr>
              <a:t>All parking is at owner’s risk.</a:t>
            </a:r>
            <a:endParaRPr sz="1200">
              <a:solidFill>
                <a:schemeClr val="dk2"/>
              </a:solidFill>
            </a:endParaRPr>
          </a:p>
        </p:txBody>
      </p:sp>
      <p:pic>
        <p:nvPicPr>
          <p:cNvPr id="85" name="Google Shape;85;p15" title="Screenshot 2026-02-10 at 1.39.11 PM.png"/>
          <p:cNvPicPr preferRelativeResize="0"/>
          <p:nvPr/>
        </p:nvPicPr>
        <p:blipFill>
          <a:blip r:embed="rId3">
            <a:alphaModFix/>
          </a:blip>
          <a:stretch>
            <a:fillRect/>
          </a:stretch>
        </p:blipFill>
        <p:spPr>
          <a:xfrm>
            <a:off x="5008475" y="9325825"/>
            <a:ext cx="1506450" cy="681050"/>
          </a:xfrm>
          <a:prstGeom prst="rect">
            <a:avLst/>
          </a:prstGeom>
          <a:noFill/>
          <a:ln>
            <a:noFill/>
          </a:ln>
        </p:spPr>
      </p:pic>
      <p:sp>
        <p:nvSpPr>
          <p:cNvPr id="86" name="Google Shape;86;p15"/>
          <p:cNvSpPr txBox="1"/>
          <p:nvPr/>
        </p:nvSpPr>
        <p:spPr>
          <a:xfrm>
            <a:off x="662300" y="324000"/>
            <a:ext cx="6226500" cy="1372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uk" sz="1600">
                <a:solidFill>
                  <a:srgbClr val="38761D"/>
                </a:solidFill>
                <a:latin typeface="Barlow"/>
                <a:ea typeface="Barlow"/>
                <a:cs typeface="Barlow"/>
                <a:sym typeface="Barlow"/>
              </a:rPr>
              <a:t>Friday Juicie / Moosie  </a:t>
            </a:r>
            <a:endParaRPr b="1" sz="1600">
              <a:solidFill>
                <a:srgbClr val="38761D"/>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lang="uk" sz="1522">
                <a:solidFill>
                  <a:schemeClr val="dk1"/>
                </a:solidFill>
                <a:latin typeface="Barlow"/>
                <a:ea typeface="Barlow"/>
                <a:cs typeface="Barlow"/>
                <a:sym typeface="Barlow"/>
              </a:rPr>
              <a:t>After school on Friday each  week - $2 each.</a:t>
            </a:r>
            <a:endParaRPr sz="1522">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lang="uk" sz="1522">
                <a:solidFill>
                  <a:schemeClr val="dk1"/>
                </a:solidFill>
                <a:latin typeface="Barlow"/>
                <a:ea typeface="Barlow"/>
                <a:cs typeface="Barlow"/>
                <a:sym typeface="Barlow"/>
              </a:rPr>
              <a:t>Proceeds with go towards supporting trips and outside school </a:t>
            </a:r>
            <a:endParaRPr sz="1522">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lang="uk" sz="1522">
                <a:solidFill>
                  <a:schemeClr val="dk1"/>
                </a:solidFill>
                <a:latin typeface="Barlow"/>
                <a:ea typeface="Barlow"/>
                <a:cs typeface="Barlow"/>
                <a:sym typeface="Barlow"/>
              </a:rPr>
              <a:t>activities.  </a:t>
            </a:r>
            <a:r>
              <a:rPr b="1" lang="uk">
                <a:solidFill>
                  <a:srgbClr val="38761D"/>
                </a:solidFill>
              </a:rPr>
              <a:t>Helpers and support would be appreciated. </a:t>
            </a:r>
            <a:endParaRPr b="1">
              <a:solidFill>
                <a:srgbClr val="38761D"/>
              </a:solidFill>
              <a:latin typeface="Barlow"/>
              <a:ea typeface="Barlow"/>
              <a:cs typeface="Barlow"/>
              <a:sym typeface="Barlow"/>
            </a:endParaRPr>
          </a:p>
          <a:p>
            <a:pPr indent="0" lvl="0" marL="0" rtl="0" algn="l">
              <a:spcBef>
                <a:spcPts val="0"/>
              </a:spcBef>
              <a:spcAft>
                <a:spcPts val="0"/>
              </a:spcAft>
              <a:buNone/>
            </a:pPr>
            <a:r>
              <a:t/>
            </a:r>
            <a:endParaRPr sz="1800">
              <a:solidFill>
                <a:schemeClr val="dk2"/>
              </a:solidFill>
            </a:endParaRPr>
          </a:p>
        </p:txBody>
      </p:sp>
      <p:pic>
        <p:nvPicPr>
          <p:cNvPr id="87" name="Google Shape;87;p15"/>
          <p:cNvPicPr preferRelativeResize="0"/>
          <p:nvPr/>
        </p:nvPicPr>
        <p:blipFill>
          <a:blip r:embed="rId4">
            <a:alphaModFix/>
          </a:blip>
          <a:stretch>
            <a:fillRect/>
          </a:stretch>
        </p:blipFill>
        <p:spPr>
          <a:xfrm>
            <a:off x="6122650" y="429075"/>
            <a:ext cx="616401" cy="1109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p:nvPr/>
        </p:nvSpPr>
        <p:spPr>
          <a:xfrm>
            <a:off x="354750" y="201075"/>
            <a:ext cx="6800100" cy="10223400"/>
          </a:xfrm>
          <a:prstGeom prst="roundRect">
            <a:avLst>
              <a:gd fmla="val 2952" name="adj"/>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txBox="1"/>
          <p:nvPr/>
        </p:nvSpPr>
        <p:spPr>
          <a:xfrm>
            <a:off x="662300" y="324000"/>
            <a:ext cx="6226500" cy="5474700"/>
          </a:xfrm>
          <a:prstGeom prst="rect">
            <a:avLst/>
          </a:prstGeom>
          <a:solidFill>
            <a:srgbClr val="F7F7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uk" sz="1800">
                <a:solidFill>
                  <a:srgbClr val="38761D"/>
                </a:solidFill>
              </a:rPr>
              <a:t>Whole School Tryathlon and Weet-bix Kids Tryathlon</a:t>
            </a:r>
            <a:endParaRPr b="1" sz="1800">
              <a:solidFill>
                <a:srgbClr val="38761D"/>
              </a:solidFill>
            </a:endParaRPr>
          </a:p>
          <a:p>
            <a:pPr indent="0" lvl="0" marL="0" rtl="0" algn="l">
              <a:spcBef>
                <a:spcPts val="0"/>
              </a:spcBef>
              <a:spcAft>
                <a:spcPts val="0"/>
              </a:spcAft>
              <a:buNone/>
            </a:pPr>
            <a:r>
              <a:rPr b="1" lang="uk" sz="1500">
                <a:solidFill>
                  <a:schemeClr val="dk1"/>
                </a:solidFill>
              </a:rPr>
              <a:t>Congratulations to everyone for a great effort at our school Tryathlon and Splash and Dash on Friday. It was great to see everyone participating and giving it a go. Well done to all of those who then completed the Weetbix Tryathlon on Sunday. Your sportsmanship and effort is to be proud of!</a:t>
            </a:r>
            <a:endParaRPr b="1" sz="1500">
              <a:solidFill>
                <a:schemeClr val="dk1"/>
              </a:solidFill>
            </a:endParaRPr>
          </a:p>
          <a:p>
            <a:pPr indent="0" lvl="0" marL="0" rtl="0" algn="l">
              <a:spcBef>
                <a:spcPts val="0"/>
              </a:spcBef>
              <a:spcAft>
                <a:spcPts val="0"/>
              </a:spcAft>
              <a:buClr>
                <a:schemeClr val="dk1"/>
              </a:buClr>
              <a:buSzPts val="1100"/>
              <a:buFont typeface="Arial"/>
              <a:buNone/>
            </a:pPr>
            <a:r>
              <a:rPr b="1" lang="uk" sz="1500">
                <a:solidFill>
                  <a:schemeClr val="dk1"/>
                </a:solidFill>
              </a:rPr>
              <a:t>Thank you to the staff for supporting these events.</a:t>
            </a:r>
            <a:endParaRPr b="1" sz="1500">
              <a:solidFill>
                <a:schemeClr val="dk1"/>
              </a:solidFill>
            </a:endParaRPr>
          </a:p>
        </p:txBody>
      </p:sp>
      <p:sp>
        <p:nvSpPr>
          <p:cNvPr id="94" name="Google Shape;94;p16"/>
          <p:cNvSpPr txBox="1"/>
          <p:nvPr/>
        </p:nvSpPr>
        <p:spPr>
          <a:xfrm>
            <a:off x="655800" y="5998750"/>
            <a:ext cx="6198000" cy="4302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uk" sz="1800">
                <a:solidFill>
                  <a:srgbClr val="38761D"/>
                </a:solidFill>
              </a:rPr>
              <a:t>Lunchbox Tips and Tricks</a:t>
            </a:r>
            <a:endParaRPr b="1" sz="1800">
              <a:solidFill>
                <a:srgbClr val="38761D"/>
              </a:solidFill>
            </a:endParaRPr>
          </a:p>
          <a:p>
            <a:pPr indent="0" lvl="0" marL="0" rtl="0" algn="l">
              <a:spcBef>
                <a:spcPts val="0"/>
              </a:spcBef>
              <a:spcAft>
                <a:spcPts val="0"/>
              </a:spcAft>
              <a:buNone/>
            </a:pPr>
            <a:r>
              <a:t/>
            </a:r>
            <a:endParaRPr b="1" sz="1800">
              <a:solidFill>
                <a:schemeClr val="dk1"/>
              </a:solidFill>
            </a:endParaRPr>
          </a:p>
        </p:txBody>
      </p:sp>
      <p:pic>
        <p:nvPicPr>
          <p:cNvPr id="95" name="Google Shape;95;p16" title="Screenshot 2026-03-09 at 2.21.44 PM.png"/>
          <p:cNvPicPr preferRelativeResize="0"/>
          <p:nvPr/>
        </p:nvPicPr>
        <p:blipFill>
          <a:blip r:embed="rId3">
            <a:alphaModFix/>
          </a:blip>
          <a:stretch>
            <a:fillRect/>
          </a:stretch>
        </p:blipFill>
        <p:spPr>
          <a:xfrm>
            <a:off x="805225" y="6527650"/>
            <a:ext cx="5932075" cy="3644975"/>
          </a:xfrm>
          <a:prstGeom prst="rect">
            <a:avLst/>
          </a:prstGeom>
          <a:noFill/>
          <a:ln>
            <a:noFill/>
          </a:ln>
        </p:spPr>
      </p:pic>
      <p:pic>
        <p:nvPicPr>
          <p:cNvPr id="96" name="Google Shape;96;p16" title="Screenshot 2026-03-10 at 3.47.13 PM.png"/>
          <p:cNvPicPr preferRelativeResize="0"/>
          <p:nvPr/>
        </p:nvPicPr>
        <p:blipFill rotWithShape="1">
          <a:blip r:embed="rId4">
            <a:alphaModFix/>
          </a:blip>
          <a:srcRect b="5698" l="0" r="0" t="5689"/>
          <a:stretch/>
        </p:blipFill>
        <p:spPr>
          <a:xfrm>
            <a:off x="1055038" y="3922083"/>
            <a:ext cx="964873" cy="1776700"/>
          </a:xfrm>
          <a:prstGeom prst="rect">
            <a:avLst/>
          </a:prstGeom>
          <a:noFill/>
          <a:ln>
            <a:noFill/>
          </a:ln>
        </p:spPr>
      </p:pic>
      <p:pic>
        <p:nvPicPr>
          <p:cNvPr id="97" name="Google Shape;97;p16" title="Screenshot 2026-03-10 at 3.48.44 PM.png"/>
          <p:cNvPicPr preferRelativeResize="0"/>
          <p:nvPr/>
        </p:nvPicPr>
        <p:blipFill rotWithShape="1">
          <a:blip r:embed="rId5">
            <a:alphaModFix/>
          </a:blip>
          <a:srcRect b="3583" l="0" r="0" t="3592"/>
          <a:stretch/>
        </p:blipFill>
        <p:spPr>
          <a:xfrm>
            <a:off x="1055038" y="2070439"/>
            <a:ext cx="964872" cy="1776700"/>
          </a:xfrm>
          <a:prstGeom prst="rect">
            <a:avLst/>
          </a:prstGeom>
          <a:noFill/>
          <a:ln>
            <a:noFill/>
          </a:ln>
        </p:spPr>
      </p:pic>
      <p:pic>
        <p:nvPicPr>
          <p:cNvPr id="98" name="Google Shape;98;p16" title="Screenshot 2026-03-10 at 3.47.35 PM.png"/>
          <p:cNvPicPr preferRelativeResize="0"/>
          <p:nvPr/>
        </p:nvPicPr>
        <p:blipFill rotWithShape="1">
          <a:blip r:embed="rId6">
            <a:alphaModFix/>
          </a:blip>
          <a:srcRect b="0" l="4371" r="4380" t="0"/>
          <a:stretch/>
        </p:blipFill>
        <p:spPr>
          <a:xfrm>
            <a:off x="2181713" y="2070439"/>
            <a:ext cx="964873" cy="1776701"/>
          </a:xfrm>
          <a:prstGeom prst="rect">
            <a:avLst/>
          </a:prstGeom>
          <a:noFill/>
          <a:ln>
            <a:noFill/>
          </a:ln>
        </p:spPr>
      </p:pic>
      <p:pic>
        <p:nvPicPr>
          <p:cNvPr id="99" name="Google Shape;99;p16" title="Screenshot 2026-03-10 at 3.48.05 PM.png"/>
          <p:cNvPicPr preferRelativeResize="0"/>
          <p:nvPr/>
        </p:nvPicPr>
        <p:blipFill rotWithShape="1">
          <a:blip r:embed="rId7">
            <a:alphaModFix/>
          </a:blip>
          <a:srcRect b="1428" l="0" r="0" t="1428"/>
          <a:stretch/>
        </p:blipFill>
        <p:spPr>
          <a:xfrm>
            <a:off x="2181713" y="3922064"/>
            <a:ext cx="964873" cy="1776700"/>
          </a:xfrm>
          <a:prstGeom prst="rect">
            <a:avLst/>
          </a:prstGeom>
          <a:noFill/>
          <a:ln>
            <a:noFill/>
          </a:ln>
        </p:spPr>
      </p:pic>
      <p:pic>
        <p:nvPicPr>
          <p:cNvPr id="100" name="Google Shape;100;p16" title="Screenshot 2026-03-10 at 3.48.39 PM.png"/>
          <p:cNvPicPr preferRelativeResize="0"/>
          <p:nvPr/>
        </p:nvPicPr>
        <p:blipFill rotWithShape="1">
          <a:blip r:embed="rId8">
            <a:alphaModFix/>
          </a:blip>
          <a:srcRect b="3148" l="0" r="0" t="3148"/>
          <a:stretch/>
        </p:blipFill>
        <p:spPr>
          <a:xfrm>
            <a:off x="3308388" y="2070439"/>
            <a:ext cx="964872" cy="1776700"/>
          </a:xfrm>
          <a:prstGeom prst="rect">
            <a:avLst/>
          </a:prstGeom>
          <a:noFill/>
          <a:ln>
            <a:noFill/>
          </a:ln>
        </p:spPr>
      </p:pic>
      <p:pic>
        <p:nvPicPr>
          <p:cNvPr id="101" name="Google Shape;101;p16" title="Screenshot 2026-03-10 at 3.48.29 PM.png"/>
          <p:cNvPicPr preferRelativeResize="0"/>
          <p:nvPr/>
        </p:nvPicPr>
        <p:blipFill rotWithShape="1">
          <a:blip r:embed="rId9">
            <a:alphaModFix/>
          </a:blip>
          <a:srcRect b="1738" l="0" r="0" t="1728"/>
          <a:stretch/>
        </p:blipFill>
        <p:spPr>
          <a:xfrm>
            <a:off x="3308388" y="3922064"/>
            <a:ext cx="964872" cy="1776701"/>
          </a:xfrm>
          <a:prstGeom prst="rect">
            <a:avLst/>
          </a:prstGeom>
          <a:noFill/>
          <a:ln>
            <a:noFill/>
          </a:ln>
        </p:spPr>
      </p:pic>
      <p:pic>
        <p:nvPicPr>
          <p:cNvPr id="102" name="Google Shape;102;p16" title="Screenshot 2026-03-10 at 3.47.41 PM.png"/>
          <p:cNvPicPr preferRelativeResize="0"/>
          <p:nvPr/>
        </p:nvPicPr>
        <p:blipFill rotWithShape="1">
          <a:blip r:embed="rId10">
            <a:alphaModFix/>
          </a:blip>
          <a:srcRect b="199" l="0" r="0" t="199"/>
          <a:stretch/>
        </p:blipFill>
        <p:spPr>
          <a:xfrm>
            <a:off x="4435063" y="2070439"/>
            <a:ext cx="964872" cy="1776701"/>
          </a:xfrm>
          <a:prstGeom prst="rect">
            <a:avLst/>
          </a:prstGeom>
          <a:noFill/>
          <a:ln>
            <a:noFill/>
          </a:ln>
        </p:spPr>
      </p:pic>
      <p:pic>
        <p:nvPicPr>
          <p:cNvPr id="103" name="Google Shape;103;p16" title="Screenshot 2026-03-10 at 3.48.16 PM.png"/>
          <p:cNvPicPr preferRelativeResize="0"/>
          <p:nvPr/>
        </p:nvPicPr>
        <p:blipFill rotWithShape="1">
          <a:blip r:embed="rId11">
            <a:alphaModFix/>
          </a:blip>
          <a:srcRect b="2901" l="0" r="0" t="2901"/>
          <a:stretch/>
        </p:blipFill>
        <p:spPr>
          <a:xfrm>
            <a:off x="5561738" y="2070439"/>
            <a:ext cx="964872" cy="1776701"/>
          </a:xfrm>
          <a:prstGeom prst="rect">
            <a:avLst/>
          </a:prstGeom>
          <a:noFill/>
          <a:ln>
            <a:noFill/>
          </a:ln>
        </p:spPr>
      </p:pic>
      <p:pic>
        <p:nvPicPr>
          <p:cNvPr id="104" name="Google Shape;104;p16" title="Screenshot 2026-03-10 at 3.47.55 PM.png"/>
          <p:cNvPicPr preferRelativeResize="0"/>
          <p:nvPr/>
        </p:nvPicPr>
        <p:blipFill rotWithShape="1">
          <a:blip r:embed="rId12">
            <a:alphaModFix/>
          </a:blip>
          <a:srcRect b="1932" l="0" r="0" t="1942"/>
          <a:stretch/>
        </p:blipFill>
        <p:spPr>
          <a:xfrm>
            <a:off x="4435063" y="3922064"/>
            <a:ext cx="964872" cy="1776702"/>
          </a:xfrm>
          <a:prstGeom prst="rect">
            <a:avLst/>
          </a:prstGeom>
          <a:noFill/>
          <a:ln>
            <a:noFill/>
          </a:ln>
        </p:spPr>
      </p:pic>
      <p:pic>
        <p:nvPicPr>
          <p:cNvPr id="105" name="Google Shape;105;p16" title="Screenshot 2026-03-10 at 3.47.50 PM.png"/>
          <p:cNvPicPr preferRelativeResize="0"/>
          <p:nvPr/>
        </p:nvPicPr>
        <p:blipFill rotWithShape="1">
          <a:blip r:embed="rId13">
            <a:alphaModFix/>
          </a:blip>
          <a:srcRect b="0" l="990" r="990" t="0"/>
          <a:stretch/>
        </p:blipFill>
        <p:spPr>
          <a:xfrm>
            <a:off x="5561738" y="3922064"/>
            <a:ext cx="964872" cy="1776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7"/>
          <p:cNvSpPr/>
          <p:nvPr/>
        </p:nvSpPr>
        <p:spPr>
          <a:xfrm>
            <a:off x="338675" y="193475"/>
            <a:ext cx="6910800" cy="10424100"/>
          </a:xfrm>
          <a:prstGeom prst="roundRect">
            <a:avLst>
              <a:gd fmla="val 2952" name="adj"/>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1" name="Google Shape;111;p17"/>
          <p:cNvSpPr txBox="1"/>
          <p:nvPr/>
        </p:nvSpPr>
        <p:spPr>
          <a:xfrm>
            <a:off x="627000" y="119102"/>
            <a:ext cx="6306000" cy="44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700">
                <a:solidFill>
                  <a:schemeClr val="dk1"/>
                </a:solidFill>
                <a:latin typeface="Barlow SemiBold"/>
                <a:ea typeface="Barlow SemiBold"/>
                <a:cs typeface="Barlow SemiBold"/>
                <a:sym typeface="Barlow SemiBold"/>
              </a:rPr>
              <a:t>Upcoming Events - This Term</a:t>
            </a:r>
            <a:endParaRPr sz="1700">
              <a:solidFill>
                <a:schemeClr val="dk1"/>
              </a:solidFill>
              <a:latin typeface="Barlow SemiBold"/>
              <a:ea typeface="Barlow SemiBold"/>
              <a:cs typeface="Barlow SemiBold"/>
              <a:sym typeface="Barlow SemiBold"/>
            </a:endParaRPr>
          </a:p>
        </p:txBody>
      </p:sp>
      <p:graphicFrame>
        <p:nvGraphicFramePr>
          <p:cNvPr id="112" name="Google Shape;112;p17"/>
          <p:cNvGraphicFramePr/>
          <p:nvPr/>
        </p:nvGraphicFramePr>
        <p:xfrm>
          <a:off x="432425" y="515466"/>
          <a:ext cx="3000000" cy="3000000"/>
        </p:xfrm>
        <a:graphic>
          <a:graphicData uri="http://schemas.openxmlformats.org/drawingml/2006/table">
            <a:tbl>
              <a:tblPr>
                <a:noFill/>
                <a:tableStyleId>{3B4D0D8C-DC7D-4CA2-B315-DF442AFC716E}</a:tableStyleId>
              </a:tblPr>
              <a:tblGrid>
                <a:gridCol w="2065725"/>
                <a:gridCol w="1539650"/>
                <a:gridCol w="3117925"/>
              </a:tblGrid>
              <a:tr h="431775">
                <a:tc>
                  <a:txBody>
                    <a:bodyPr/>
                    <a:lstStyle/>
                    <a:p>
                      <a:pPr indent="0" lvl="0" marL="0" rtl="0" algn="ctr">
                        <a:spcBef>
                          <a:spcPts val="0"/>
                        </a:spcBef>
                        <a:spcAft>
                          <a:spcPts val="0"/>
                        </a:spcAft>
                        <a:buNone/>
                      </a:pPr>
                      <a:r>
                        <a:rPr b="1" lang="uk">
                          <a:latin typeface="Barlow"/>
                          <a:ea typeface="Barlow"/>
                          <a:cs typeface="Barlow"/>
                          <a:sym typeface="Barlow"/>
                        </a:rPr>
                        <a:t>Event</a:t>
                      </a:r>
                      <a:endParaRPr b="1">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uk">
                          <a:latin typeface="Barlow"/>
                          <a:ea typeface="Barlow"/>
                          <a:cs typeface="Barlow"/>
                          <a:sym typeface="Barlow"/>
                        </a:rPr>
                        <a:t>Date</a:t>
                      </a:r>
                      <a:endParaRPr b="1">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uk">
                          <a:latin typeface="Barlow"/>
                          <a:ea typeface="Barlow"/>
                          <a:cs typeface="Barlow"/>
                          <a:sym typeface="Barlow"/>
                        </a:rPr>
                        <a:t>Detail</a:t>
                      </a:r>
                      <a:endParaRPr b="1">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31100">
                <a:tc>
                  <a:txBody>
                    <a:bodyPr/>
                    <a:lstStyle/>
                    <a:p>
                      <a:pPr indent="0" lvl="0" marL="0" rtl="0" algn="ctr">
                        <a:spcBef>
                          <a:spcPts val="0"/>
                        </a:spcBef>
                        <a:spcAft>
                          <a:spcPts val="0"/>
                        </a:spcAft>
                        <a:buNone/>
                      </a:pPr>
                      <a:r>
                        <a:rPr lang="uk" sz="1200">
                          <a:latin typeface="Barlow"/>
                          <a:ea typeface="Barlow"/>
                          <a:cs typeface="Barlow"/>
                          <a:sym typeface="Barlow"/>
                        </a:rPr>
                        <a:t>Hockey in School Sessions</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Week 6 and 7</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An opportunity for classes to develop hockey skills with outside instructors</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31100">
                <a:tc>
                  <a:txBody>
                    <a:bodyPr/>
                    <a:lstStyle/>
                    <a:p>
                      <a:pPr indent="0" lvl="0" marL="0" rtl="0" algn="ctr">
                        <a:spcBef>
                          <a:spcPts val="0"/>
                        </a:spcBef>
                        <a:spcAft>
                          <a:spcPts val="0"/>
                        </a:spcAft>
                        <a:buNone/>
                      </a:pPr>
                      <a:r>
                        <a:rPr lang="uk" sz="1200">
                          <a:latin typeface="Barlow"/>
                          <a:ea typeface="Barlow"/>
                          <a:cs typeface="Barlow"/>
                          <a:sym typeface="Barlow"/>
                        </a:rPr>
                        <a:t>Volleyball in School Sessions</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Week 7</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An opportunity for classes to develop volleyball skills with outside instructors </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699200">
                <a:tc>
                  <a:txBody>
                    <a:bodyPr/>
                    <a:lstStyle/>
                    <a:p>
                      <a:pPr indent="0" lvl="0" marL="0" rtl="0" algn="ctr">
                        <a:spcBef>
                          <a:spcPts val="0"/>
                        </a:spcBef>
                        <a:spcAft>
                          <a:spcPts val="0"/>
                        </a:spcAft>
                        <a:buNone/>
                      </a:pPr>
                      <a:r>
                        <a:rPr lang="uk" sz="1200">
                          <a:latin typeface="Barlow"/>
                          <a:ea typeface="Barlow"/>
                          <a:cs typeface="Barlow"/>
                          <a:sym typeface="Barlow"/>
                        </a:rPr>
                        <a:t>Goal Setting Conferences</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10 and 12 March from 2pm</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An opportunity to meet with your child’s teacher and generate social and learning goals for the year ahead</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31100">
                <a:tc>
                  <a:txBody>
                    <a:bodyPr/>
                    <a:lstStyle/>
                    <a:p>
                      <a:pPr indent="0" lvl="0" marL="0" rtl="0" algn="ctr">
                        <a:spcBef>
                          <a:spcPts val="0"/>
                        </a:spcBef>
                        <a:spcAft>
                          <a:spcPts val="0"/>
                        </a:spcAft>
                        <a:buClr>
                          <a:schemeClr val="dk1"/>
                        </a:buClr>
                        <a:buSzPts val="1100"/>
                        <a:buFont typeface="Arial"/>
                        <a:buNone/>
                      </a:pPr>
                      <a:r>
                        <a:rPr lang="uk" sz="1200">
                          <a:solidFill>
                            <a:schemeClr val="dk1"/>
                          </a:solidFill>
                          <a:latin typeface="Barlow"/>
                          <a:ea typeface="Barlow"/>
                          <a:cs typeface="Barlow"/>
                          <a:sym typeface="Barlow"/>
                        </a:rPr>
                        <a:t>Interschool Swimming Sports</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uk" sz="1200">
                          <a:solidFill>
                            <a:schemeClr val="dk1"/>
                          </a:solidFill>
                          <a:latin typeface="Barlow"/>
                          <a:ea typeface="Barlow"/>
                          <a:cs typeface="Barlow"/>
                          <a:sym typeface="Barlow"/>
                        </a:rPr>
                        <a:t>Thursday 12 March</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uk" sz="1200">
                          <a:solidFill>
                            <a:schemeClr val="dk1"/>
                          </a:solidFill>
                          <a:latin typeface="Barlow"/>
                          <a:ea typeface="Barlow"/>
                          <a:cs typeface="Barlow"/>
                          <a:sym typeface="Barlow"/>
                        </a:rPr>
                        <a:t>Selected students </a:t>
                      </a:r>
                      <a:br>
                        <a:rPr lang="uk" sz="1200">
                          <a:solidFill>
                            <a:schemeClr val="dk1"/>
                          </a:solidFill>
                          <a:latin typeface="Barlow"/>
                          <a:ea typeface="Barlow"/>
                          <a:cs typeface="Barlow"/>
                          <a:sym typeface="Barlow"/>
                        </a:rPr>
                      </a:br>
                      <a:r>
                        <a:rPr lang="uk" sz="1200">
                          <a:solidFill>
                            <a:schemeClr val="dk1"/>
                          </a:solidFill>
                          <a:latin typeface="Barlow"/>
                          <a:ea typeface="Barlow"/>
                          <a:cs typeface="Barlow"/>
                          <a:sym typeface="Barlow"/>
                        </a:rPr>
                        <a:t>Wakefield School</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31100">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Senior Leadership Training Day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Thursday 19 March</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Senior students </a:t>
                      </a:r>
                      <a:r>
                        <a:rPr lang="uk" sz="1200">
                          <a:solidFill>
                            <a:schemeClr val="dk1"/>
                          </a:solidFill>
                          <a:latin typeface="Barlow"/>
                          <a:ea typeface="Barlow"/>
                          <a:cs typeface="Barlow"/>
                          <a:sym typeface="Barlow"/>
                        </a:rPr>
                        <a:t>leadership</a:t>
                      </a:r>
                      <a:r>
                        <a:rPr lang="uk" sz="1200">
                          <a:solidFill>
                            <a:schemeClr val="dk1"/>
                          </a:solidFill>
                          <a:latin typeface="Barlow"/>
                          <a:ea typeface="Barlow"/>
                          <a:cs typeface="Barlow"/>
                          <a:sym typeface="Barlow"/>
                        </a:rPr>
                        <a:t> </a:t>
                      </a:r>
                      <a:r>
                        <a:rPr lang="uk" sz="1200">
                          <a:solidFill>
                            <a:schemeClr val="dk1"/>
                          </a:solidFill>
                          <a:latin typeface="Barlow"/>
                          <a:ea typeface="Barlow"/>
                          <a:cs typeface="Barlow"/>
                          <a:sym typeface="Barlow"/>
                        </a:rPr>
                        <a:t>training</a:t>
                      </a:r>
                      <a:r>
                        <a:rPr lang="uk" sz="1200">
                          <a:solidFill>
                            <a:schemeClr val="dk1"/>
                          </a:solidFill>
                          <a:latin typeface="Barlow"/>
                          <a:ea typeface="Barlow"/>
                          <a:cs typeface="Barlow"/>
                          <a:sym typeface="Barlow"/>
                        </a:rPr>
                        <a:t> with Nick from Sport Tasman</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51400">
                <a:tc>
                  <a:txBody>
                    <a:bodyPr/>
                    <a:lstStyle/>
                    <a:p>
                      <a:pPr indent="0" lvl="0" marL="0" rtl="0" algn="ctr">
                        <a:spcBef>
                          <a:spcPts val="0"/>
                        </a:spcBef>
                        <a:spcAft>
                          <a:spcPts val="0"/>
                        </a:spcAft>
                        <a:buNone/>
                      </a:pPr>
                      <a:r>
                        <a:rPr lang="uk" sz="1200">
                          <a:latin typeface="Barlow"/>
                          <a:ea typeface="Barlow"/>
                          <a:cs typeface="Barlow"/>
                          <a:sym typeface="Barlow"/>
                        </a:rPr>
                        <a:t>Fire Evacuation Drill</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Tuesday 24 March</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Time TBC - opportunity to practice our processes in the event of a fire at school</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365450">
                <a:tc>
                  <a:txBody>
                    <a:bodyPr/>
                    <a:lstStyle/>
                    <a:p>
                      <a:pPr indent="0" lvl="0" marL="0" rtl="0" algn="ctr">
                        <a:spcBef>
                          <a:spcPts val="0"/>
                        </a:spcBef>
                        <a:spcAft>
                          <a:spcPts val="0"/>
                        </a:spcAft>
                        <a:buNone/>
                      </a:pPr>
                      <a:r>
                        <a:rPr lang="uk" sz="1200">
                          <a:latin typeface="Barlow"/>
                          <a:ea typeface="Barlow"/>
                          <a:cs typeface="Barlow"/>
                          <a:sym typeface="Barlow"/>
                        </a:rPr>
                        <a:t>Last Day of Term 1</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Thursday 2 April</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Friday 3 April - Good Friday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graphicFrame>
        <p:nvGraphicFramePr>
          <p:cNvPr id="113" name="Google Shape;113;p17"/>
          <p:cNvGraphicFramePr/>
          <p:nvPr/>
        </p:nvGraphicFramePr>
        <p:xfrm>
          <a:off x="418350" y="5349224"/>
          <a:ext cx="3000000" cy="3000000"/>
        </p:xfrm>
        <a:graphic>
          <a:graphicData uri="http://schemas.openxmlformats.org/drawingml/2006/table">
            <a:tbl>
              <a:tblPr>
                <a:noFill/>
                <a:tableStyleId>{3B4D0D8C-DC7D-4CA2-B315-DF442AFC716E}</a:tableStyleId>
              </a:tblPr>
              <a:tblGrid>
                <a:gridCol w="2065725"/>
                <a:gridCol w="1539650"/>
                <a:gridCol w="3117925"/>
              </a:tblGrid>
              <a:tr h="451700">
                <a:tc>
                  <a:txBody>
                    <a:bodyPr/>
                    <a:lstStyle/>
                    <a:p>
                      <a:pPr indent="0" lvl="0" marL="0" rtl="0" algn="ctr">
                        <a:spcBef>
                          <a:spcPts val="0"/>
                        </a:spcBef>
                        <a:spcAft>
                          <a:spcPts val="0"/>
                        </a:spcAft>
                        <a:buNone/>
                      </a:pPr>
                      <a:r>
                        <a:rPr b="1" lang="uk">
                          <a:latin typeface="Barlow"/>
                          <a:ea typeface="Barlow"/>
                          <a:cs typeface="Barlow"/>
                          <a:sym typeface="Barlow"/>
                        </a:rPr>
                        <a:t>Event</a:t>
                      </a:r>
                      <a:endParaRPr b="1">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uk">
                          <a:latin typeface="Barlow"/>
                          <a:ea typeface="Barlow"/>
                          <a:cs typeface="Barlow"/>
                          <a:sym typeface="Barlow"/>
                        </a:rPr>
                        <a:t>Date</a:t>
                      </a:r>
                      <a:endParaRPr b="1">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uk">
                          <a:latin typeface="Barlow"/>
                          <a:ea typeface="Barlow"/>
                          <a:cs typeface="Barlow"/>
                          <a:sym typeface="Barlow"/>
                        </a:rPr>
                        <a:t>Detail</a:t>
                      </a:r>
                      <a:endParaRPr b="1">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Clr>
                          <a:schemeClr val="dk1"/>
                        </a:buClr>
                        <a:buSzPts val="1100"/>
                        <a:buFont typeface="Arial"/>
                        <a:buNone/>
                      </a:pPr>
                      <a:r>
                        <a:rPr lang="uk" sz="1200">
                          <a:solidFill>
                            <a:schemeClr val="dk1"/>
                          </a:solidFill>
                          <a:latin typeface="Barlow"/>
                          <a:ea typeface="Barlow"/>
                          <a:cs typeface="Barlow"/>
                          <a:sym typeface="Barlow"/>
                        </a:rPr>
                        <a:t>First Day of Term 2</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Monday 20 April</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Term 2 Begins</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ANZAC Day observed</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Monday 27 April</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Public</a:t>
                      </a:r>
                      <a:r>
                        <a:rPr lang="uk" sz="1200">
                          <a:solidFill>
                            <a:schemeClr val="dk1"/>
                          </a:solidFill>
                          <a:latin typeface="Barlow"/>
                          <a:ea typeface="Barlow"/>
                          <a:cs typeface="Barlow"/>
                          <a:sym typeface="Barlow"/>
                        </a:rPr>
                        <a:t> Holiday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Staff Only Day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Friday 15 May</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School </a:t>
                      </a:r>
                      <a:r>
                        <a:rPr lang="uk" sz="1200">
                          <a:solidFill>
                            <a:schemeClr val="dk1"/>
                          </a:solidFill>
                          <a:latin typeface="Barlow"/>
                          <a:ea typeface="Barlow"/>
                          <a:cs typeface="Barlow"/>
                          <a:sym typeface="Barlow"/>
                        </a:rPr>
                        <a:t>Closed</a:t>
                      </a:r>
                      <a:r>
                        <a:rPr lang="uk" sz="1200">
                          <a:solidFill>
                            <a:schemeClr val="dk1"/>
                          </a:solidFill>
                          <a:latin typeface="Barlow"/>
                          <a:ea typeface="Barlow"/>
                          <a:cs typeface="Barlow"/>
                          <a:sym typeface="Barlow"/>
                        </a:rPr>
                        <a:t> for Instruction</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Aquatic Centre Swimming Fortnight</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From Monday 18 May</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Wai-iti and Wairoa Teams - daily instruction  at the Richmond Aquatic Centre </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Rippa Tournament</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Tuesday 19 May</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Selected students</a:t>
                      </a:r>
                      <a:endParaRPr sz="1200">
                        <a:solidFill>
                          <a:schemeClr val="dk1"/>
                        </a:solidFill>
                        <a:latin typeface="Barlow"/>
                        <a:ea typeface="Barlow"/>
                        <a:cs typeface="Barlow"/>
                        <a:sym typeface="Barlow"/>
                      </a:endParaRPr>
                    </a:p>
                    <a:p>
                      <a:pPr indent="0" lvl="0" marL="0" rtl="0" algn="ctr">
                        <a:spcBef>
                          <a:spcPts val="0"/>
                        </a:spcBef>
                        <a:spcAft>
                          <a:spcPts val="0"/>
                        </a:spcAft>
                        <a:buNone/>
                      </a:pPr>
                      <a:r>
                        <a:rPr lang="uk" sz="1200">
                          <a:solidFill>
                            <a:schemeClr val="dk1"/>
                          </a:solidFill>
                          <a:latin typeface="Barlow"/>
                          <a:ea typeface="Barlow"/>
                          <a:cs typeface="Barlow"/>
                          <a:sym typeface="Barlow"/>
                        </a:rPr>
                        <a:t>Postponement date - Thursday 21 May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King’s Birthday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Monday 1 June</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Public Holiday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School Cross Country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Date TBC - possibly Friday 5 June</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Cluster Cross Country</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Wednesday 10 June</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Selected students competing against local schools for place in regional event</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494475">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Playhouse Theatre</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latin typeface="Barlow"/>
                          <a:ea typeface="Barlow"/>
                          <a:cs typeface="Barlow"/>
                          <a:sym typeface="Barlow"/>
                        </a:rPr>
                        <a:t>Tuesday 16 June</a:t>
                      </a:r>
                      <a:endParaRPr sz="1200">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uk" sz="1200">
                          <a:solidFill>
                            <a:schemeClr val="dk1"/>
                          </a:solidFill>
                          <a:latin typeface="Barlow"/>
                          <a:ea typeface="Barlow"/>
                          <a:cs typeface="Barlow"/>
                          <a:sym typeface="Barlow"/>
                        </a:rPr>
                        <a:t>Stage Show at school</a:t>
                      </a:r>
                      <a:endParaRPr sz="1200">
                        <a:solidFill>
                          <a:schemeClr val="dk1"/>
                        </a:solidFill>
                        <a:latin typeface="Barlow"/>
                        <a:ea typeface="Barlow"/>
                        <a:cs typeface="Barlow"/>
                        <a:sym typeface="Barlow"/>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114" name="Google Shape;114;p17"/>
          <p:cNvSpPr txBox="1"/>
          <p:nvPr/>
        </p:nvSpPr>
        <p:spPr>
          <a:xfrm>
            <a:off x="627000" y="4983179"/>
            <a:ext cx="6306000" cy="44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700">
                <a:solidFill>
                  <a:schemeClr val="dk1"/>
                </a:solidFill>
                <a:latin typeface="Barlow SemiBold"/>
                <a:ea typeface="Barlow SemiBold"/>
                <a:cs typeface="Barlow SemiBold"/>
                <a:sym typeface="Barlow SemiBold"/>
              </a:rPr>
              <a:t>Upcoming Events - Term Two</a:t>
            </a:r>
            <a:endParaRPr sz="1700">
              <a:solidFill>
                <a:schemeClr val="dk1"/>
              </a:solidFill>
              <a:latin typeface="Barlow SemiBold"/>
              <a:ea typeface="Barlow SemiBold"/>
              <a:cs typeface="Barlow SemiBold"/>
              <a:sym typeface="Barlow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